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Architects Daughter"/>
      <p:regular r:id="rId25"/>
    </p:embeddedFont>
    <p:embeddedFont>
      <p:font typeface="Roboto"/>
      <p:regular r:id="rId26"/>
      <p:bold r:id="rId27"/>
      <p:italic r:id="rId28"/>
      <p:boldItalic r:id="rId29"/>
    </p:embeddedFont>
    <p:embeddedFont>
      <p:font typeface="Nunito"/>
      <p:regular r:id="rId30"/>
      <p:bold r:id="rId31"/>
      <p:italic r:id="rId32"/>
      <p:boldItalic r:id="rId33"/>
    </p:embeddedFont>
    <p:embeddedFont>
      <p:font typeface="Amatic SC"/>
      <p:regular r:id="rId34"/>
      <p:bold r:id="rId35"/>
    </p:embeddedFont>
    <p:embeddedFont>
      <p:font typeface="Alef"/>
      <p:regular r:id="rId36"/>
      <p:bold r:id="rId37"/>
    </p:embeddedFont>
    <p:embeddedFont>
      <p:font typeface="Maven Pro"/>
      <p:regular r:id="rId38"/>
      <p:bold r:id="rId39"/>
    </p:embeddedFont>
    <p:embeddedFont>
      <p:font typeface="Lora"/>
      <p:regular r:id="rId40"/>
      <p:bold r:id="rId41"/>
      <p:italic r:id="rId42"/>
      <p:boldItalic r:id="rId43"/>
    </p:embeddedFont>
    <p:embeddedFont>
      <p:font typeface="Pacifico"/>
      <p:regular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ora-regular.fntdata"/><Relationship Id="rId20" Type="http://schemas.openxmlformats.org/officeDocument/2006/relationships/slide" Target="slides/slide15.xml"/><Relationship Id="rId42" Type="http://schemas.openxmlformats.org/officeDocument/2006/relationships/font" Target="fonts/Lora-italic.fntdata"/><Relationship Id="rId41" Type="http://schemas.openxmlformats.org/officeDocument/2006/relationships/font" Target="fonts/Lora-bold.fntdata"/><Relationship Id="rId22" Type="http://schemas.openxmlformats.org/officeDocument/2006/relationships/slide" Target="slides/slide17.xml"/><Relationship Id="rId44" Type="http://schemas.openxmlformats.org/officeDocument/2006/relationships/font" Target="fonts/Pacifico-regular.fntdata"/><Relationship Id="rId21" Type="http://schemas.openxmlformats.org/officeDocument/2006/relationships/slide" Target="slides/slide16.xml"/><Relationship Id="rId43" Type="http://schemas.openxmlformats.org/officeDocument/2006/relationships/font" Target="fonts/Lora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regular.fntdata"/><Relationship Id="rId25" Type="http://schemas.openxmlformats.org/officeDocument/2006/relationships/font" Target="fonts/ArchitectsDaughter-regular.fntdata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Nunito-bold.fntdata"/><Relationship Id="rId30" Type="http://schemas.openxmlformats.org/officeDocument/2006/relationships/font" Target="fonts/Nunito-regular.fntdata"/><Relationship Id="rId11" Type="http://schemas.openxmlformats.org/officeDocument/2006/relationships/slide" Target="slides/slide6.xml"/><Relationship Id="rId33" Type="http://schemas.openxmlformats.org/officeDocument/2006/relationships/font" Target="fonts/Nunito-boldItalic.fntdata"/><Relationship Id="rId10" Type="http://schemas.openxmlformats.org/officeDocument/2006/relationships/slide" Target="slides/slide5.xml"/><Relationship Id="rId32" Type="http://schemas.openxmlformats.org/officeDocument/2006/relationships/font" Target="fonts/Nunito-italic.fntdata"/><Relationship Id="rId13" Type="http://schemas.openxmlformats.org/officeDocument/2006/relationships/slide" Target="slides/slide8.xml"/><Relationship Id="rId35" Type="http://schemas.openxmlformats.org/officeDocument/2006/relationships/font" Target="fonts/AmaticSC-bold.fntdata"/><Relationship Id="rId12" Type="http://schemas.openxmlformats.org/officeDocument/2006/relationships/slide" Target="slides/slide7.xml"/><Relationship Id="rId34" Type="http://schemas.openxmlformats.org/officeDocument/2006/relationships/font" Target="fonts/AmaticSC-regular.fntdata"/><Relationship Id="rId15" Type="http://schemas.openxmlformats.org/officeDocument/2006/relationships/slide" Target="slides/slide10.xml"/><Relationship Id="rId37" Type="http://schemas.openxmlformats.org/officeDocument/2006/relationships/font" Target="fonts/Alef-bold.fntdata"/><Relationship Id="rId14" Type="http://schemas.openxmlformats.org/officeDocument/2006/relationships/slide" Target="slides/slide9.xml"/><Relationship Id="rId36" Type="http://schemas.openxmlformats.org/officeDocument/2006/relationships/font" Target="fonts/Alef-regular.fntdata"/><Relationship Id="rId17" Type="http://schemas.openxmlformats.org/officeDocument/2006/relationships/slide" Target="slides/slide12.xml"/><Relationship Id="rId39" Type="http://schemas.openxmlformats.org/officeDocument/2006/relationships/font" Target="fonts/MavenPro-bold.fntdata"/><Relationship Id="rId16" Type="http://schemas.openxmlformats.org/officeDocument/2006/relationships/slide" Target="slides/slide11.xml"/><Relationship Id="rId38" Type="http://schemas.openxmlformats.org/officeDocument/2006/relationships/font" Target="fonts/MavenPro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b9fc11a05b_0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b9fc11a05b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bb48208a1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bb48208a1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bafba9d94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bafba9d94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b9fc11a05b_0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b9fc11a05b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b9fc11a05b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b9fc11a05b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bb2573533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bb2573533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b9fc11a05b_0_3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b9fc11a05b_0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b5f30951a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b5f30951a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bb0fda274b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bb0fda274b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b9fc11a05b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b9fc11a05b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9f39ae63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b9f39ae63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b9fc11a05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b9fc11a05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b5b003ecfb_1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b5b003ecfb_1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b9fc11a05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b9fc11a05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bafba9d944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bafba9d944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b5cdb8b394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b5cdb8b394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Dzień dobrego słowa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b9dacb7de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b9dacb7de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b9fc11a05b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b9fc11a05b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hyperlink" Target="https://pl.wikipedia.org/wiki/Thorin_II_D%C4%99bowa_Tarcza" TargetMode="External"/><Relationship Id="rId10" Type="http://schemas.openxmlformats.org/officeDocument/2006/relationships/hyperlink" Target="https://pl.wikipedia.org/wiki/Quendi" TargetMode="External"/><Relationship Id="rId9" Type="http://schemas.openxmlformats.org/officeDocument/2006/relationships/hyperlink" Target="https://pl.wikipedia.org/wiki/Bitwa_o_Rogaty_Gr%C3%B3d" TargetMode="External"/><Relationship Id="rId5" Type="http://schemas.openxmlformats.org/officeDocument/2006/relationships/hyperlink" Target="https://pl.wikipedia.org/wiki/Samotna_G%C3%B3ra" TargetMode="External"/><Relationship Id="rId6" Type="http://schemas.openxmlformats.org/officeDocument/2006/relationships/hyperlink" Target="https://pl.wikipedia.org/wiki/Wydarzenia_z_historii_%C5%9Ar%C3%B3dziemia#Narada_u_Elronda" TargetMode="External"/><Relationship Id="rId7" Type="http://schemas.openxmlformats.org/officeDocument/2006/relationships/hyperlink" Target="https://pl.wikipedia.org/wiki/Frodo_Baggins" TargetMode="External"/><Relationship Id="rId8" Type="http://schemas.openxmlformats.org/officeDocument/2006/relationships/hyperlink" Target="https://pl.wikipedia.org/wiki/Jedyny_Pier%C5%9Bcie%C5%84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jpg"/><Relationship Id="rId4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jpg"/><Relationship Id="rId4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680300" y="704275"/>
            <a:ext cx="5783400" cy="17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l" sz="3800">
                <a:latin typeface="Architects Daughter"/>
                <a:ea typeface="Architects Daughter"/>
                <a:cs typeface="Architects Daughter"/>
                <a:sym typeface="Architects Daughter"/>
              </a:rPr>
              <a:t>Pozytywne postaci literackie </a:t>
            </a:r>
            <a:br>
              <a:rPr b="1" lang="pl" sz="3800">
                <a:latin typeface="Architects Daughter"/>
                <a:ea typeface="Architects Daughter"/>
                <a:cs typeface="Architects Daughter"/>
                <a:sym typeface="Architects Daughter"/>
              </a:rPr>
            </a:br>
            <a:r>
              <a:rPr b="1" lang="pl" sz="3800">
                <a:latin typeface="Architects Daughter"/>
                <a:ea typeface="Architects Daughter"/>
                <a:cs typeface="Architects Daughter"/>
                <a:sym typeface="Architects Daughter"/>
              </a:rPr>
              <a:t>i historyczne</a:t>
            </a:r>
            <a:endParaRPr b="1" sz="38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680302" y="3386225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274E13"/>
                </a:solidFill>
              </a:rPr>
              <a:t>Praca zbiorowa utworzona w ramach obchodów </a:t>
            </a:r>
            <a:br>
              <a:rPr lang="pl">
                <a:solidFill>
                  <a:srgbClr val="274E13"/>
                </a:solidFill>
              </a:rPr>
            </a:br>
            <a:r>
              <a:rPr lang="pl">
                <a:solidFill>
                  <a:srgbClr val="274E13"/>
                </a:solidFill>
              </a:rPr>
              <a:t>Szkolnego Tygodnia Pozytywnego Myślenia</a:t>
            </a:r>
            <a:endParaRPr>
              <a:solidFill>
                <a:srgbClr val="274E13"/>
              </a:solidFill>
            </a:endParaRPr>
          </a:p>
        </p:txBody>
      </p:sp>
      <p:sp>
        <p:nvSpPr>
          <p:cNvPr id="130" name="Google Shape;130;p13"/>
          <p:cNvSpPr txBox="1"/>
          <p:nvPr/>
        </p:nvSpPr>
        <p:spPr>
          <a:xfrm>
            <a:off x="5740525" y="10715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</a:t>
            </a:r>
            <a:endParaRPr/>
          </a:p>
        </p:txBody>
      </p:sp>
      <p:pic>
        <p:nvPicPr>
          <p:cNvPr id="131" name="Google Shape;13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3125" y="1471750"/>
            <a:ext cx="2041575" cy="1358575"/>
          </a:xfrm>
          <a:prstGeom prst="rect">
            <a:avLst/>
          </a:prstGeom>
          <a:noFill/>
          <a:ln cap="flat" cmpd="sng" w="2857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"/>
          <p:cNvSpPr txBox="1"/>
          <p:nvPr>
            <p:ph type="title"/>
          </p:nvPr>
        </p:nvSpPr>
        <p:spPr>
          <a:xfrm>
            <a:off x="311700" y="147725"/>
            <a:ext cx="8520600" cy="8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244">
                <a:latin typeface="Pacifico"/>
                <a:ea typeface="Pacifico"/>
                <a:cs typeface="Pacifico"/>
                <a:sym typeface="Pacifico"/>
              </a:rPr>
              <a:t>G</a:t>
            </a:r>
            <a:r>
              <a:rPr b="1" lang="pl" sz="2244">
                <a:latin typeface="Pacifico"/>
                <a:ea typeface="Pacifico"/>
                <a:cs typeface="Pacifico"/>
                <a:sym typeface="Pacifico"/>
              </a:rPr>
              <a:t>imli </a:t>
            </a:r>
            <a:r>
              <a:rPr lang="pl" sz="2133">
                <a:latin typeface="Pacifico"/>
                <a:ea typeface="Pacifico"/>
                <a:cs typeface="Pacifico"/>
                <a:sym typeface="Pacifico"/>
              </a:rPr>
              <a:t>jest jednym z głównych bohaterów powieści Władca Pierścieni.</a:t>
            </a:r>
            <a:endParaRPr sz="2133"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133">
                <a:latin typeface="Pacifico"/>
                <a:ea typeface="Pacifico"/>
                <a:cs typeface="Pacifico"/>
                <a:sym typeface="Pacifico"/>
              </a:rPr>
              <a:t>Krasnolud pochodzi z plemienia Durina, syn Glóina i członek Drużyny Pierścienia.</a:t>
            </a:r>
            <a:endParaRPr sz="1800">
              <a:solidFill>
                <a:srgbClr val="202124"/>
              </a:solidFill>
              <a:highlight>
                <a:srgbClr val="FFFFFF"/>
              </a:highlight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99" name="Google Shape;1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725" y="1047475"/>
            <a:ext cx="2598800" cy="381397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0" name="Google Shape;200;p22"/>
          <p:cNvSpPr txBox="1"/>
          <p:nvPr/>
        </p:nvSpPr>
        <p:spPr>
          <a:xfrm>
            <a:off x="2900775" y="1047475"/>
            <a:ext cx="5721000" cy="1293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>
                <a:highlight>
                  <a:schemeClr val="accent5"/>
                </a:highlight>
              </a:rPr>
              <a:t>Gimli należał do królewskiego rodu i był spokrewniony m.in. z </a:t>
            </a:r>
            <a:r>
              <a:rPr lang="pl" sz="1200">
                <a:highlight>
                  <a:schemeClr val="accent5"/>
                </a:highlight>
                <a:uFill>
                  <a:noFill/>
                </a:uFill>
                <a:hlinkClick r:id="rId4"/>
              </a:rPr>
              <a:t>Thorinem Dębową Tarczą</a:t>
            </a:r>
            <a:r>
              <a:rPr lang="pl" sz="1200">
                <a:highlight>
                  <a:schemeClr val="accent5"/>
                </a:highlight>
              </a:rPr>
              <a:t>. Nie brał udziału w wyprawie pod </a:t>
            </a:r>
            <a:r>
              <a:rPr lang="pl" sz="1200">
                <a:highlight>
                  <a:schemeClr val="accent5"/>
                </a:highlight>
                <a:uFill>
                  <a:noFill/>
                </a:uFill>
                <a:hlinkClick r:id="rId5"/>
              </a:rPr>
              <a:t>Samotną Górę</a:t>
            </a:r>
            <a:r>
              <a:rPr lang="pl" sz="1200">
                <a:highlight>
                  <a:schemeClr val="accent5"/>
                </a:highlight>
              </a:rPr>
              <a:t> ( Hobbit, czyli tam i z powrotem), a na </a:t>
            </a:r>
            <a:r>
              <a:rPr lang="pl" sz="1200">
                <a:highlight>
                  <a:schemeClr val="accent5"/>
                </a:highlight>
                <a:uFill>
                  <a:noFill/>
                </a:uFill>
                <a:hlinkClick r:id="rId6"/>
              </a:rPr>
              <a:t>naradę u Elronda</a:t>
            </a:r>
            <a:r>
              <a:rPr lang="pl" sz="1200">
                <a:highlight>
                  <a:schemeClr val="accent5"/>
                </a:highlight>
              </a:rPr>
              <a:t> przybył jako syn </a:t>
            </a:r>
            <a:r>
              <a:rPr lang="pl" sz="1200">
                <a:highlight>
                  <a:schemeClr val="accent5"/>
                </a:highlight>
              </a:rPr>
              <a:t>Gloina</a:t>
            </a:r>
            <a:r>
              <a:rPr lang="pl" sz="1200">
                <a:highlight>
                  <a:schemeClr val="accent5"/>
                </a:highlight>
              </a:rPr>
              <a:t>– reprezentanta tego właśnie królestwa (którym wówczas władał Dain II Żelazna Stopa). Na naradzie został wybrany członkiem Drużyny Pierścienia, której zadaniem było pomóc Powiernikowi Pierścienia, </a:t>
            </a:r>
            <a:r>
              <a:rPr lang="pl" sz="1200">
                <a:highlight>
                  <a:schemeClr val="accent5"/>
                </a:highlight>
                <a:uFill>
                  <a:noFill/>
                </a:uFill>
                <a:hlinkClick r:id="rId7"/>
              </a:rPr>
              <a:t>Frodowi Bagginsowi</a:t>
            </a:r>
            <a:r>
              <a:rPr lang="pl" sz="1200">
                <a:highlight>
                  <a:schemeClr val="accent5"/>
                </a:highlight>
              </a:rPr>
              <a:t>, zniszczyć </a:t>
            </a:r>
            <a:r>
              <a:rPr lang="pl" sz="1200">
                <a:highlight>
                  <a:schemeClr val="accent5"/>
                </a:highlight>
                <a:uFill>
                  <a:noFill/>
                </a:uFill>
                <a:hlinkClick r:id="rId8"/>
              </a:rPr>
              <a:t>Pierścień Władzy</a:t>
            </a:r>
            <a:r>
              <a:rPr lang="pl" sz="1200">
                <a:highlight>
                  <a:schemeClr val="accent5"/>
                </a:highlight>
              </a:rPr>
              <a:t>.</a:t>
            </a:r>
            <a:endParaRPr sz="1200">
              <a:highlight>
                <a:schemeClr val="accent5"/>
              </a:highlight>
            </a:endParaRPr>
          </a:p>
        </p:txBody>
      </p:sp>
      <p:sp>
        <p:nvSpPr>
          <p:cNvPr id="201" name="Google Shape;201;p22"/>
          <p:cNvSpPr txBox="1"/>
          <p:nvPr/>
        </p:nvSpPr>
        <p:spPr>
          <a:xfrm>
            <a:off x="2900775" y="2483875"/>
            <a:ext cx="5721000" cy="1293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>
                <a:highlight>
                  <a:schemeClr val="accent5"/>
                </a:highlight>
              </a:rPr>
              <a:t>Dzielił losy Drużyny Pierścienia aż do jej rozpadu. Brał udział w </a:t>
            </a:r>
            <a:r>
              <a:rPr lang="pl" sz="1200">
                <a:highlight>
                  <a:schemeClr val="accent5"/>
                </a:highlight>
                <a:uFill>
                  <a:noFill/>
                </a:uFill>
                <a:hlinkClick r:id="rId9"/>
              </a:rPr>
              <a:t>bitwie o </a:t>
            </a:r>
            <a:r>
              <a:rPr lang="pl" sz="1200">
                <a:highlight>
                  <a:schemeClr val="accent5"/>
                </a:highlight>
              </a:rPr>
              <a:t>Rogaty Gród, Przeszedł Ścieżkę Umarłych, walczył w Pelargirze, na polach Pelennoru i pod Morannonem. Walcząc w Hełmowym Jarze wygrał zawody z Legolasem w liczbie zabitych orków (42 Gimlego do 41 Legolasa). Choć początkowo był mocno uprzedzony do </a:t>
            </a:r>
            <a:r>
              <a:rPr lang="pl" sz="1200">
                <a:highlight>
                  <a:schemeClr val="accent5"/>
                </a:highlight>
                <a:uFill>
                  <a:noFill/>
                </a:uFill>
                <a:hlinkClick r:id="rId10"/>
              </a:rPr>
              <a:t>elfa</a:t>
            </a:r>
            <a:r>
              <a:rPr lang="pl" sz="1200">
                <a:highlight>
                  <a:schemeClr val="accent5"/>
                </a:highlight>
              </a:rPr>
              <a:t>, z czasem jednak zaprzyjaźnili się, a Gimli otrzymał tytuł Pr</a:t>
            </a:r>
            <a:r>
              <a:rPr lang="pl" sz="1200">
                <a:solidFill>
                  <a:srgbClr val="202122"/>
                </a:solidFill>
                <a:highlight>
                  <a:schemeClr val="accent5"/>
                </a:highlight>
              </a:rPr>
              <a:t>zyjaciela Elfów.</a:t>
            </a:r>
            <a:endParaRPr sz="1200">
              <a:highlight>
                <a:schemeClr val="accent5"/>
              </a:highlight>
            </a:endParaRPr>
          </a:p>
        </p:txBody>
      </p:sp>
      <p:sp>
        <p:nvSpPr>
          <p:cNvPr id="202" name="Google Shape;202;p22"/>
          <p:cNvSpPr txBox="1"/>
          <p:nvPr/>
        </p:nvSpPr>
        <p:spPr>
          <a:xfrm>
            <a:off x="2900775" y="3625975"/>
            <a:ext cx="57210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02122"/>
              </a:solidFill>
              <a:highlight>
                <a:schemeClr val="accent5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202122"/>
                </a:solidFill>
                <a:highlight>
                  <a:schemeClr val="accent5"/>
                </a:highlight>
              </a:rPr>
              <a:t>K</a:t>
            </a:r>
            <a:r>
              <a:rPr lang="pl" sz="1200">
                <a:highlight>
                  <a:schemeClr val="accent5"/>
                </a:highlight>
              </a:rPr>
              <a:t>iedy wiele lat po wydarzeniach opisanych we </a:t>
            </a:r>
            <a:r>
              <a:rPr i="1" lang="pl" sz="1200">
                <a:highlight>
                  <a:schemeClr val="accent5"/>
                </a:highlight>
              </a:rPr>
              <a:t>Władcy Pierścieni</a:t>
            </a:r>
            <a:r>
              <a:rPr lang="pl" sz="1200">
                <a:highlight>
                  <a:schemeClr val="accent5"/>
                </a:highlight>
              </a:rPr>
              <a:t> Legolas postanowił opuścić Śródziemie, zabrał ze sobą Gimlego – jedynego  krasnoluda, który dotarł  do Nieśmiertelnych Krain.</a:t>
            </a:r>
            <a:endParaRPr sz="1200">
              <a:highlight>
                <a:schemeClr val="accent5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highlight>
                <a:schemeClr val="accent5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FFFF"/>
                </a:solidFill>
                <a:highlight>
                  <a:schemeClr val="accent5"/>
                </a:highlight>
              </a:rPr>
              <a:t>Paweł K. kl.6c</a:t>
            </a:r>
            <a:endParaRPr>
              <a:solidFill>
                <a:srgbClr val="FFFFFF"/>
              </a:solidFill>
              <a:highlight>
                <a:schemeClr val="accent5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27BA0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3"/>
          <p:cNvSpPr txBox="1"/>
          <p:nvPr>
            <p:ph type="title"/>
          </p:nvPr>
        </p:nvSpPr>
        <p:spPr>
          <a:xfrm>
            <a:off x="681375" y="440800"/>
            <a:ext cx="3764400" cy="7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>
                <a:solidFill>
                  <a:srgbClr val="0C343D"/>
                </a:solidFill>
              </a:rPr>
              <a:t> M</a:t>
            </a:r>
            <a:r>
              <a:rPr b="1" lang="pl">
                <a:solidFill>
                  <a:srgbClr val="0C343D"/>
                </a:solidFill>
              </a:rPr>
              <a:t>atylda</a:t>
            </a:r>
            <a:endParaRPr b="1">
              <a:solidFill>
                <a:srgbClr val="0C343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FFFF"/>
                </a:solidFill>
              </a:rPr>
              <a:t>M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08" name="Google Shape;20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0325" y="1479225"/>
            <a:ext cx="4023925" cy="240325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9" name="Google Shape;209;p23"/>
          <p:cNvSpPr txBox="1"/>
          <p:nvPr/>
        </p:nvSpPr>
        <p:spPr>
          <a:xfrm>
            <a:off x="795050" y="1395400"/>
            <a:ext cx="36507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200">
                <a:solidFill>
                  <a:srgbClr val="A64D79"/>
                </a:solidFill>
                <a:latin typeface="Roboto"/>
                <a:ea typeface="Roboto"/>
                <a:cs typeface="Roboto"/>
                <a:sym typeface="Roboto"/>
              </a:rPr>
              <a:t>Mimo różnych przeciwności nie poddawała się i cały czas była pozytywnie nastawiona do życia.</a:t>
            </a:r>
            <a:endParaRPr sz="2200">
              <a:solidFill>
                <a:srgbClr val="A64D7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p23"/>
          <p:cNvSpPr txBox="1"/>
          <p:nvPr/>
        </p:nvSpPr>
        <p:spPr>
          <a:xfrm>
            <a:off x="584125" y="4510700"/>
            <a:ext cx="22716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23"/>
          <p:cNvSpPr txBox="1"/>
          <p:nvPr/>
        </p:nvSpPr>
        <p:spPr>
          <a:xfrm>
            <a:off x="5346088" y="4110500"/>
            <a:ext cx="261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555555"/>
                </a:solidFill>
                <a:latin typeface="Roboto"/>
                <a:ea typeface="Roboto"/>
                <a:cs typeface="Roboto"/>
                <a:sym typeface="Roboto"/>
              </a:rPr>
              <a:t>Julia M. kl. 6d</a:t>
            </a:r>
            <a:endParaRPr>
              <a:solidFill>
                <a:srgbClr val="55555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4"/>
          <p:cNvSpPr txBox="1"/>
          <p:nvPr>
            <p:ph type="title"/>
          </p:nvPr>
        </p:nvSpPr>
        <p:spPr>
          <a:xfrm>
            <a:off x="839975" y="382475"/>
            <a:ext cx="3536400" cy="6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3222"/>
              <a:t>Kuki </a:t>
            </a:r>
            <a:br>
              <a:rPr lang="pl"/>
            </a:br>
            <a:r>
              <a:rPr lang="pl" sz="2222"/>
              <a:t> </a:t>
            </a:r>
            <a:endParaRPr sz="2222"/>
          </a:p>
        </p:txBody>
      </p:sp>
      <p:sp>
        <p:nvSpPr>
          <p:cNvPr id="217" name="Google Shape;217;p24"/>
          <p:cNvSpPr txBox="1"/>
          <p:nvPr>
            <p:ph idx="1" type="body"/>
          </p:nvPr>
        </p:nvSpPr>
        <p:spPr>
          <a:xfrm>
            <a:off x="253775" y="1117475"/>
            <a:ext cx="4708800" cy="28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b="1" lang="pl" sz="1350">
                <a:solidFill>
                  <a:srgbClr val="3A3A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Bohater powieści  z cyklu “Magiczne drzewo” </a:t>
            </a:r>
            <a:br>
              <a:rPr b="1" lang="pl" sz="1350">
                <a:solidFill>
                  <a:srgbClr val="3A3A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b="1" lang="pl" sz="1350">
                <a:solidFill>
                  <a:srgbClr val="3A3A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                                     Andrzeja Maleszka</a:t>
            </a:r>
            <a:endParaRPr b="1" sz="1350">
              <a:solidFill>
                <a:srgbClr val="3A3A3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rPr lang="pl" sz="1750">
                <a:solidFill>
                  <a:srgbClr val="202122"/>
                </a:solidFill>
              </a:rPr>
              <a:t>Kuki,czyli Jakub Ross to młodszy brat Filipa</a:t>
            </a:r>
            <a:br>
              <a:rPr lang="pl" sz="1750">
                <a:solidFill>
                  <a:srgbClr val="202122"/>
                </a:solidFill>
              </a:rPr>
            </a:br>
            <a:r>
              <a:rPr lang="pl" sz="1750">
                <a:solidFill>
                  <a:srgbClr val="202122"/>
                </a:solidFill>
              </a:rPr>
              <a:t> i Tośki. Miał 9 lat.</a:t>
            </a:r>
            <a:endParaRPr sz="1750">
              <a:solidFill>
                <a:srgbClr val="202122"/>
              </a:solidFill>
            </a:endParaRPr>
          </a:p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rPr lang="pl" sz="1700">
                <a:solidFill>
                  <a:srgbClr val="202122"/>
                </a:solidFill>
              </a:rPr>
              <a:t>Kuki zawsze martwił się o swoich przyjaciół,przyjaciele mogli zawsze na nim polegać.Kuki z charakteru jest odważny, mimo niebezpieczeństwa nigdy się nie wycofuje.</a:t>
            </a:r>
            <a:endParaRPr sz="1700">
              <a:solidFill>
                <a:srgbClr val="20212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3A3A3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1050">
                <a:solidFill>
                  <a:srgbClr val="3A3A3A"/>
                </a:solidFill>
                <a:latin typeface="Arial"/>
                <a:ea typeface="Arial"/>
                <a:cs typeface="Arial"/>
                <a:sym typeface="Arial"/>
              </a:rPr>
              <a:t>Kuba Korzeniewski VIc</a:t>
            </a:r>
            <a:endParaRPr sz="1050">
              <a:solidFill>
                <a:srgbClr val="3A3A3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50">
              <a:solidFill>
                <a:srgbClr val="3A3A3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0250" y="198775"/>
            <a:ext cx="3753850" cy="464347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9" name="Google Shape;21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2650" y="3851550"/>
            <a:ext cx="1443301" cy="8648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177EE"/>
            </a:gs>
            <a:gs pos="100000">
              <a:srgbClr val="113D8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5"/>
          <p:cNvSpPr txBox="1"/>
          <p:nvPr>
            <p:ph type="title"/>
          </p:nvPr>
        </p:nvSpPr>
        <p:spPr>
          <a:xfrm>
            <a:off x="460950" y="604450"/>
            <a:ext cx="8222100" cy="144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FFFF"/>
                </a:solidFill>
              </a:rPr>
              <a:t>Pozytywne postaci historyczne, czyli kto?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25" name="Google Shape;22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5852" y="2733201"/>
            <a:ext cx="2844675" cy="2146073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6" name="Google Shape;226;p25"/>
          <p:cNvSpPr txBox="1"/>
          <p:nvPr/>
        </p:nvSpPr>
        <p:spPr>
          <a:xfrm>
            <a:off x="6850675" y="2159175"/>
            <a:ext cx="1702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latin typeface="Nunito"/>
                <a:ea typeface="Nunito"/>
                <a:cs typeface="Nunito"/>
                <a:sym typeface="Nunito"/>
              </a:rPr>
              <a:t>Walter Disney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27" name="Google Shape;22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225" y="2425250"/>
            <a:ext cx="3173726" cy="2577026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"/>
          <p:cNvSpPr txBox="1"/>
          <p:nvPr>
            <p:ph type="title"/>
          </p:nvPr>
        </p:nvSpPr>
        <p:spPr>
          <a:xfrm>
            <a:off x="387900" y="195100"/>
            <a:ext cx="4056300" cy="15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/>
              <a:t>Oskar Troplowitz </a:t>
            </a:r>
            <a:r>
              <a:rPr lang="pl"/>
              <a:t>-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farmaceuta urodzony </a:t>
            </a:r>
            <a:br>
              <a:rPr lang="pl"/>
            </a:br>
            <a:r>
              <a:rPr lang="pl"/>
              <a:t>w Gliwicach</a:t>
            </a:r>
            <a:endParaRPr/>
          </a:p>
        </p:txBody>
      </p:sp>
      <p:sp>
        <p:nvSpPr>
          <p:cNvPr id="233" name="Google Shape;233;p26"/>
          <p:cNvSpPr txBox="1"/>
          <p:nvPr>
            <p:ph idx="1" type="body"/>
          </p:nvPr>
        </p:nvSpPr>
        <p:spPr>
          <a:xfrm>
            <a:off x="4444200" y="195100"/>
            <a:ext cx="3912300" cy="24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000000"/>
              </a:solidFill>
              <a:highlight>
                <a:srgbClr val="4A86E8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6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Wynalazł:</a:t>
            </a:r>
            <a:endParaRPr sz="6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boto"/>
              <a:buChar char="●"/>
            </a:pPr>
            <a:r>
              <a:rPr lang="pl" sz="6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pierwszą na świecie pastę do zębów</a:t>
            </a:r>
            <a:endParaRPr sz="6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boto"/>
              <a:buChar char="●"/>
            </a:pPr>
            <a:r>
              <a:rPr lang="pl" sz="6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samoprzylepny plaster opatrunkowy</a:t>
            </a:r>
            <a:endParaRPr sz="6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pl" sz="6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krem  „NIVEA”( od łacińskiego „nix nivis”, czyli białe jak śnieg)</a:t>
            </a:r>
            <a:r>
              <a:rPr lang="pl" sz="6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którego masowa produkcja rozpoczęła się      </a:t>
            </a:r>
            <a:r>
              <a:rPr lang="pl" sz="6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pl" sz="6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grudniu 1911 roku </a:t>
            </a:r>
            <a:endParaRPr sz="6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5200">
                <a:solidFill>
                  <a:srgbClr val="1A1A1A"/>
                </a:solidFill>
                <a:highlight>
                  <a:srgbClr val="4A86E8"/>
                </a:highlight>
                <a:latin typeface="Arial"/>
                <a:ea typeface="Arial"/>
                <a:cs typeface="Arial"/>
                <a:sym typeface="Arial"/>
              </a:rPr>
              <a:t>Paweł K kl. 6c</a:t>
            </a:r>
            <a:endParaRPr sz="52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000000"/>
              </a:solidFill>
              <a:highlight>
                <a:srgbClr val="4A86E8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rgbClr val="0000F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87">
              <a:solidFill>
                <a:srgbClr val="1A1A1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903">
              <a:solidFill>
                <a:srgbClr val="1A1A1A"/>
              </a:solidFill>
              <a:highlight>
                <a:srgbClr val="FFFFFF"/>
              </a:highlight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234" name="Google Shape;23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1865975"/>
            <a:ext cx="3055300" cy="271157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5" name="Google Shape;235;p26"/>
          <p:cNvSpPr txBox="1"/>
          <p:nvPr/>
        </p:nvSpPr>
        <p:spPr>
          <a:xfrm>
            <a:off x="7709275" y="4655975"/>
            <a:ext cx="14346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" name="Google Shape;236;p26"/>
          <p:cNvSpPr txBox="1"/>
          <p:nvPr/>
        </p:nvSpPr>
        <p:spPr>
          <a:xfrm>
            <a:off x="7754025" y="23809925"/>
            <a:ext cx="1389900" cy="12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5600">
                <a:solidFill>
                  <a:srgbClr val="1A1A1A"/>
                </a:solidFill>
                <a:highlight>
                  <a:srgbClr val="4A86E8"/>
                </a:highlight>
              </a:rPr>
              <a:t>Paweł K. kl.6c</a:t>
            </a:r>
            <a:endParaRPr sz="5600">
              <a:solidFill>
                <a:srgbClr val="1A1A1A"/>
              </a:solidFill>
              <a:highlight>
                <a:srgbClr val="4A86E8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7" name="Google Shape;237;p26"/>
          <p:cNvSpPr txBox="1"/>
          <p:nvPr/>
        </p:nvSpPr>
        <p:spPr>
          <a:xfrm>
            <a:off x="8005100" y="5871275"/>
            <a:ext cx="12126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highlight>
                <a:srgbClr val="4A86E8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" name="Google Shape;238;p26"/>
          <p:cNvSpPr txBox="1"/>
          <p:nvPr/>
        </p:nvSpPr>
        <p:spPr>
          <a:xfrm>
            <a:off x="7801600" y="4506725"/>
            <a:ext cx="121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9" name="Google Shape;23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7778" y="2505875"/>
            <a:ext cx="2875297" cy="2334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B0F00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7"/>
          <p:cNvSpPr txBox="1"/>
          <p:nvPr>
            <p:ph type="title"/>
          </p:nvPr>
        </p:nvSpPr>
        <p:spPr>
          <a:xfrm>
            <a:off x="334275" y="230675"/>
            <a:ext cx="4883400" cy="73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l" sz="2860">
                <a:solidFill>
                  <a:srgbClr val="FFFFFF"/>
                </a:solidFill>
              </a:rPr>
              <a:t>Henryk Jerzy Chmielewski</a:t>
            </a:r>
            <a:endParaRPr b="1" sz="2860">
              <a:solidFill>
                <a:srgbClr val="FFFFFF"/>
              </a:solidFill>
            </a:endParaRPr>
          </a:p>
        </p:txBody>
      </p:sp>
      <p:sp>
        <p:nvSpPr>
          <p:cNvPr id="245" name="Google Shape;245;p27"/>
          <p:cNvSpPr txBox="1"/>
          <p:nvPr/>
        </p:nvSpPr>
        <p:spPr>
          <a:xfrm>
            <a:off x="334275" y="1178725"/>
            <a:ext cx="5106600" cy="3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Uwielbiany rysownik znany jako Papcio Chmiel</a:t>
            </a:r>
            <a:r>
              <a:rPr lang="pl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 Wraz </a:t>
            </a:r>
            <a:br>
              <a:rPr lang="pl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pl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z Januszem Christą, który stworzył serię </a:t>
            </a:r>
            <a:br>
              <a:rPr lang="pl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pl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 Kajko i Kokoszu, był ojcem polskiego komiksu. Zawdzięczamy mu Tytusa, Romka i A’Tomka, którzy uczyli i rozśmieszali co najmniej trzy pokolenia Polaków!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Papcio Chmiel, w młodości powstaniec warszawski,  namalował mural przy Muzeum Powstania Warszawskiego w Warszawie, ponieważ uważał, że poprzez rysunek łatwiej zainteresować historią dzieci </a:t>
            </a:r>
            <a:br>
              <a:rPr lang="pl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pl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 nastolatki.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Mateusz K., kl. 6c</a:t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6" name="Google Shape;24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0925" y="152400"/>
            <a:ext cx="3229272" cy="4838699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FA8DC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8"/>
          <p:cNvSpPr txBox="1"/>
          <p:nvPr>
            <p:ph type="title"/>
          </p:nvPr>
        </p:nvSpPr>
        <p:spPr>
          <a:xfrm>
            <a:off x="1080100" y="395525"/>
            <a:ext cx="5178300" cy="71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/>
              <a:t>Zawisza Czarny z Garbowa</a:t>
            </a:r>
            <a:endParaRPr b="1"/>
          </a:p>
        </p:txBody>
      </p:sp>
      <p:sp>
        <p:nvSpPr>
          <p:cNvPr id="252" name="Google Shape;252;p28"/>
          <p:cNvSpPr txBox="1"/>
          <p:nvPr>
            <p:ph idx="1" type="body"/>
          </p:nvPr>
        </p:nvSpPr>
        <p:spPr>
          <a:xfrm>
            <a:off x="590250" y="1377625"/>
            <a:ext cx="3867900" cy="35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>
                <a:solidFill>
                  <a:srgbClr val="202122"/>
                </a:solidFill>
              </a:rPr>
              <a:t>Z</a:t>
            </a:r>
            <a:r>
              <a:rPr lang="pl" sz="1700">
                <a:solidFill>
                  <a:srgbClr val="20124D"/>
                </a:solidFill>
              </a:rPr>
              <a:t>awisza Czarny to </a:t>
            </a:r>
            <a:r>
              <a:rPr lang="pl" sz="1700">
                <a:solidFill>
                  <a:srgbClr val="20124D"/>
                </a:solidFill>
              </a:rPr>
              <a:t>postać</a:t>
            </a:r>
            <a:r>
              <a:rPr lang="pl" sz="1700">
                <a:solidFill>
                  <a:srgbClr val="20124D"/>
                </a:solidFill>
              </a:rPr>
              <a:t> pozytywna ponieważ był dzielny, posłuszny, oddany i można było na nim polegać. Zawisza Czarny był sławny w całej Europie. To rycerz  godny zaufania dlatego o kimś, komu możemy zaufać i kto zawsze dotrzymuje danego słowa, mówimy, </a:t>
            </a:r>
            <a:br>
              <a:rPr lang="pl" sz="1700">
                <a:solidFill>
                  <a:srgbClr val="20124D"/>
                </a:solidFill>
              </a:rPr>
            </a:br>
            <a:r>
              <a:rPr lang="pl" sz="1700">
                <a:solidFill>
                  <a:srgbClr val="20124D"/>
                </a:solidFill>
              </a:rPr>
              <a:t>że </a:t>
            </a:r>
            <a:r>
              <a:rPr lang="pl" sz="1700" u="sng">
                <a:solidFill>
                  <a:srgbClr val="20124D"/>
                </a:solidFill>
              </a:rPr>
              <a:t>można na nim polegać  jak na Zawiszy.</a:t>
            </a:r>
            <a:r>
              <a:rPr lang="pl" sz="1700">
                <a:solidFill>
                  <a:srgbClr val="20124D"/>
                </a:solidFill>
              </a:rPr>
              <a:t>  </a:t>
            </a:r>
            <a:endParaRPr sz="1700">
              <a:solidFill>
                <a:srgbClr val="20124D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solidFill>
                <a:srgbClr val="20124D"/>
              </a:solidFill>
            </a:endParaRPr>
          </a:p>
        </p:txBody>
      </p:sp>
      <p:pic>
        <p:nvPicPr>
          <p:cNvPr id="253" name="Google Shape;25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3650" y="1230413"/>
            <a:ext cx="2960726" cy="2960726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4" name="Google Shape;254;p28"/>
          <p:cNvSpPr txBox="1"/>
          <p:nvPr/>
        </p:nvSpPr>
        <p:spPr>
          <a:xfrm>
            <a:off x="5112600" y="4310850"/>
            <a:ext cx="260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Calibri"/>
                <a:ea typeface="Calibri"/>
                <a:cs typeface="Calibri"/>
                <a:sym typeface="Calibri"/>
              </a:rPr>
              <a:t>Aleksander Kaczmarczyk IVa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lin ang="5400012" scaled="0"/>
        </a:gra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9"/>
          <p:cNvSpPr txBox="1"/>
          <p:nvPr>
            <p:ph type="title"/>
          </p:nvPr>
        </p:nvSpPr>
        <p:spPr>
          <a:xfrm>
            <a:off x="213175" y="184300"/>
            <a:ext cx="8222100" cy="90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999999"/>
                </a:solidFill>
                <a:latin typeface="Alef"/>
                <a:ea typeface="Alef"/>
                <a:cs typeface="Alef"/>
                <a:sym typeface="Alef"/>
              </a:rPr>
              <a:t>Gajusz Petroniusz</a:t>
            </a:r>
            <a:endParaRPr>
              <a:solidFill>
                <a:srgbClr val="999999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260" name="Google Shape;260;p29"/>
          <p:cNvSpPr txBox="1"/>
          <p:nvPr/>
        </p:nvSpPr>
        <p:spPr>
          <a:xfrm>
            <a:off x="342750" y="1447875"/>
            <a:ext cx="50346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latin typeface="Alef"/>
                <a:ea typeface="Alef"/>
                <a:cs typeface="Alef"/>
                <a:sym typeface="Alef"/>
              </a:rPr>
              <a:t>Petroniusz to krewny Marka Winicjusza, bogaty patrycjusz, znawca piękna i artysta. Przez lata sprawiedliwie zarządzał Bitynią. Starszy od Winicjusza i mniej atletyczny. Powszechnie miał opinię człowieka zniewieściałego, ceniącego nade wszystko rozkosz i dobrobyt. W chwilach zagrożenia potrafił jednak wykazać się odwagą i prawdziwym męstwem. Prawdziwą miłość znalazł u boku niewolnicy, Eunice. Petroniusz jest pozytywnym przedstawicielem świata pogan.</a:t>
            </a:r>
            <a:endParaRPr sz="1900">
              <a:latin typeface="Alef"/>
              <a:ea typeface="Alef"/>
              <a:cs typeface="Alef"/>
              <a:sym typeface="Alef"/>
            </a:endParaRPr>
          </a:p>
        </p:txBody>
      </p:sp>
      <p:pic>
        <p:nvPicPr>
          <p:cNvPr id="261" name="Google Shape;26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6050" y="945225"/>
            <a:ext cx="3171848" cy="36528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62" name="Google Shape;262;p29"/>
          <p:cNvSpPr txBox="1"/>
          <p:nvPr/>
        </p:nvSpPr>
        <p:spPr>
          <a:xfrm>
            <a:off x="5699025" y="4836900"/>
            <a:ext cx="305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Alef"/>
                <a:ea typeface="Alef"/>
                <a:cs typeface="Alef"/>
                <a:sym typeface="Alef"/>
              </a:rPr>
              <a:t>Olimpia Kaczmarczyk 7a</a:t>
            </a:r>
            <a:endParaRPr>
              <a:latin typeface="Alef"/>
              <a:ea typeface="Alef"/>
              <a:cs typeface="Alef"/>
              <a:sym typeface="Alef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0"/>
          <p:cNvSpPr txBox="1"/>
          <p:nvPr>
            <p:ph type="title"/>
          </p:nvPr>
        </p:nvSpPr>
        <p:spPr>
          <a:xfrm>
            <a:off x="1146950" y="600675"/>
            <a:ext cx="3283800" cy="68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/>
              <a:t>Nikola Tesla</a:t>
            </a:r>
            <a:endParaRPr b="1"/>
          </a:p>
        </p:txBody>
      </p:sp>
      <p:sp>
        <p:nvSpPr>
          <p:cNvPr id="268" name="Google Shape;268;p30"/>
          <p:cNvSpPr txBox="1"/>
          <p:nvPr>
            <p:ph idx="1" type="body"/>
          </p:nvPr>
        </p:nvSpPr>
        <p:spPr>
          <a:xfrm>
            <a:off x="561800" y="1800200"/>
            <a:ext cx="4454100" cy="27906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Nikola Tesla-amerykański inżynier serbskiego</a:t>
            </a:r>
            <a:br>
              <a:rPr lang="p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pochodzenia, był konstruktorem wielu urządzeń </a:t>
            </a:r>
            <a:br>
              <a:rPr lang="p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wytwarzania i wykorzystania prądu przemiennego- wynalazł: transformator,radio,silnik elektryczny,opracował pierwszą elektrownię wodną, która wytwarzała prąd przemienny. Opracował ponad 120 wynalazków. Zawdzięczamy mu prąd zmienny.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Maja Kwiatkowska 4a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5158" y="276350"/>
            <a:ext cx="3283692" cy="45908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6666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1"/>
          <p:cNvSpPr txBox="1"/>
          <p:nvPr>
            <p:ph type="title"/>
          </p:nvPr>
        </p:nvSpPr>
        <p:spPr>
          <a:xfrm>
            <a:off x="1303800" y="598575"/>
            <a:ext cx="2577600" cy="165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Dzielmy się dobrym słowem</a:t>
            </a:r>
            <a:endParaRPr/>
          </a:p>
        </p:txBody>
      </p:sp>
      <p:pic>
        <p:nvPicPr>
          <p:cNvPr id="275" name="Google Shape;27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6525" y="228663"/>
            <a:ext cx="4570576" cy="4416327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76" name="Google Shape;276;p31"/>
          <p:cNvSpPr txBox="1"/>
          <p:nvPr/>
        </p:nvSpPr>
        <p:spPr>
          <a:xfrm>
            <a:off x="5554063" y="4645000"/>
            <a:ext cx="191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Nunito"/>
                <a:ea typeface="Nunito"/>
                <a:cs typeface="Nunito"/>
                <a:sym typeface="Nunito"/>
              </a:rPr>
              <a:t>Mateusz K., kl. 6c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77" name="Google Shape;27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050" y="2252475"/>
            <a:ext cx="3439387" cy="279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4"/>
          <p:cNvSpPr txBox="1"/>
          <p:nvPr>
            <p:ph type="ctrTitle"/>
          </p:nvPr>
        </p:nvSpPr>
        <p:spPr>
          <a:xfrm>
            <a:off x="1204675" y="762570"/>
            <a:ext cx="3412200" cy="113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Postaci pozytywne</a:t>
            </a:r>
            <a:endParaRPr/>
          </a:p>
        </p:txBody>
      </p:sp>
      <p:sp>
        <p:nvSpPr>
          <p:cNvPr id="137" name="Google Shape;137;p14"/>
          <p:cNvSpPr txBox="1"/>
          <p:nvPr>
            <p:ph idx="1" type="subTitle"/>
          </p:nvPr>
        </p:nvSpPr>
        <p:spPr>
          <a:xfrm>
            <a:off x="257800" y="1974300"/>
            <a:ext cx="5067000" cy="2837700"/>
          </a:xfrm>
          <a:prstGeom prst="rect">
            <a:avLst/>
          </a:prstGeom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-"/>
            </a:pPr>
            <a:r>
              <a:rPr lang="pl">
                <a:solidFill>
                  <a:srgbClr val="FFFFFF"/>
                </a:solidFill>
              </a:rPr>
              <a:t>czynią</a:t>
            </a:r>
            <a:r>
              <a:rPr lang="pl">
                <a:solidFill>
                  <a:srgbClr val="FFFFFF"/>
                </a:solidFill>
              </a:rPr>
              <a:t> nasz świat piękniejszym,</a:t>
            </a:r>
            <a:endParaRPr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-"/>
            </a:pPr>
            <a:r>
              <a:rPr b="1" lang="pl">
                <a:solidFill>
                  <a:schemeClr val="accent1"/>
                </a:solidFill>
              </a:rPr>
              <a:t>sprawiają, że chce nam się uśmiechnąć, </a:t>
            </a:r>
            <a:endParaRPr b="1">
              <a:solidFill>
                <a:schemeClr val="accen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-"/>
            </a:pPr>
            <a:r>
              <a:rPr b="1" lang="pl">
                <a:solidFill>
                  <a:schemeClr val="accent1"/>
                </a:solidFill>
              </a:rPr>
              <a:t>dodają</a:t>
            </a:r>
            <a:r>
              <a:rPr b="1" lang="pl">
                <a:solidFill>
                  <a:schemeClr val="accent1"/>
                </a:solidFill>
              </a:rPr>
              <a:t> nam sił i energii,</a:t>
            </a:r>
            <a:endParaRPr b="1">
              <a:solidFill>
                <a:schemeClr val="accen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-"/>
            </a:pPr>
            <a:r>
              <a:rPr b="1" lang="pl">
                <a:solidFill>
                  <a:schemeClr val="accent1"/>
                </a:solidFill>
              </a:rPr>
              <a:t>pomagają</a:t>
            </a:r>
            <a:r>
              <a:rPr b="1" lang="pl">
                <a:solidFill>
                  <a:schemeClr val="accent1"/>
                </a:solidFill>
              </a:rPr>
              <a:t> nam dostrzec drugiego człowieka,</a:t>
            </a:r>
            <a:endParaRPr b="1">
              <a:solidFill>
                <a:schemeClr val="accen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-"/>
            </a:pPr>
            <a:r>
              <a:rPr b="1" lang="pl">
                <a:solidFill>
                  <a:schemeClr val="accent1"/>
                </a:solidFill>
              </a:rPr>
              <a:t>uczą nas tolerancji, szacunku </a:t>
            </a:r>
            <a:br>
              <a:rPr b="1" lang="pl">
                <a:solidFill>
                  <a:schemeClr val="accent1"/>
                </a:solidFill>
              </a:rPr>
            </a:br>
            <a:r>
              <a:rPr b="1" lang="pl">
                <a:solidFill>
                  <a:schemeClr val="accent1"/>
                </a:solidFill>
              </a:rPr>
              <a:t>i wrażliwości …</a:t>
            </a:r>
            <a:br>
              <a:rPr b="1" lang="pl">
                <a:solidFill>
                  <a:schemeClr val="accent1"/>
                </a:solidFill>
              </a:rPr>
            </a:br>
            <a:endParaRPr b="1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>
                <a:solidFill>
                  <a:schemeClr val="accent1"/>
                </a:solidFill>
              </a:rPr>
              <a:t>     Jednym słowem … bez nich ani rusz :)</a:t>
            </a:r>
            <a:endParaRPr b="1">
              <a:solidFill>
                <a:schemeClr val="accent1"/>
              </a:solidFill>
            </a:endParaRPr>
          </a:p>
        </p:txBody>
      </p:sp>
      <p:pic>
        <p:nvPicPr>
          <p:cNvPr id="138" name="Google Shape;13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2650" y="257375"/>
            <a:ext cx="4011351" cy="2314374"/>
          </a:xfrm>
          <a:prstGeom prst="rect">
            <a:avLst/>
          </a:prstGeom>
          <a:noFill/>
          <a:ln cap="flat" cmpd="sng" w="28575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lin ang="5400012" scaled="0"/>
        </a:gra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/>
          <p:nvPr>
            <p:ph type="title"/>
          </p:nvPr>
        </p:nvSpPr>
        <p:spPr>
          <a:xfrm>
            <a:off x="1241350" y="710650"/>
            <a:ext cx="3538500" cy="35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/>
              <a:t>Pozytywny bohater literacki, czyli kto?</a:t>
            </a:r>
            <a:endParaRPr b="1"/>
          </a:p>
        </p:txBody>
      </p:sp>
      <p:pic>
        <p:nvPicPr>
          <p:cNvPr id="144" name="Google Shape;14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1162" y="0"/>
            <a:ext cx="3207426" cy="3265501"/>
          </a:xfrm>
          <a:prstGeom prst="rect">
            <a:avLst/>
          </a:prstGeom>
          <a:noFill/>
          <a:ln cap="flat" cmpd="sng" w="2857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5" name="Google Shape;145;p15"/>
          <p:cNvSpPr txBox="1"/>
          <p:nvPr/>
        </p:nvSpPr>
        <p:spPr>
          <a:xfrm>
            <a:off x="6595025" y="3486725"/>
            <a:ext cx="2039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700">
                <a:latin typeface="Nunito"/>
                <a:ea typeface="Nunito"/>
                <a:cs typeface="Nunito"/>
                <a:sym typeface="Nunito"/>
              </a:rPr>
              <a:t>Pipi Pończoszanka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2C4C9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"/>
          <p:cNvSpPr txBox="1"/>
          <p:nvPr>
            <p:ph type="title"/>
          </p:nvPr>
        </p:nvSpPr>
        <p:spPr>
          <a:xfrm>
            <a:off x="2847250" y="425225"/>
            <a:ext cx="5859000" cy="4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Legolas, książę Leśnego Królestwa</a:t>
            </a:r>
            <a:endParaRPr/>
          </a:p>
        </p:txBody>
      </p:sp>
      <p:sp>
        <p:nvSpPr>
          <p:cNvPr id="151" name="Google Shape;151;p16"/>
          <p:cNvSpPr txBox="1"/>
          <p:nvPr>
            <p:ph idx="1" type="body"/>
          </p:nvPr>
        </p:nvSpPr>
        <p:spPr>
          <a:xfrm>
            <a:off x="3271025" y="1226800"/>
            <a:ext cx="5654400" cy="34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700">
                <a:solidFill>
                  <a:srgbClr val="3A3A3A"/>
                </a:solidFill>
                <a:latin typeface="Maven Pro"/>
                <a:ea typeface="Maven Pro"/>
                <a:cs typeface="Maven Pro"/>
                <a:sym typeface="Maven Pro"/>
              </a:rPr>
              <a:t>L</a:t>
            </a:r>
            <a:r>
              <a:rPr lang="pl" sz="1700">
                <a:solidFill>
                  <a:srgbClr val="3A3A3A"/>
                </a:solidFill>
              </a:rPr>
              <a:t>egolas, członek Drużyny Pierścienia we „Władcy Pierścieni” J.R.R. Tolkiena, to przede wszystkim doskonały łucznik – opanowany, skupiony i waleczny. </a:t>
            </a:r>
            <a:r>
              <a:rPr lang="pl" sz="1700">
                <a:solidFill>
                  <a:srgbClr val="3A3A3A"/>
                </a:solidFill>
              </a:rPr>
              <a:t> Był wiernym kompanem podczas Wojny o Pierścień. </a:t>
            </a:r>
            <a:r>
              <a:rPr lang="pl" sz="1700">
                <a:solidFill>
                  <a:srgbClr val="3A3A3A"/>
                </a:solidFill>
              </a:rPr>
              <a:t>Nigdy się nie poddawał i nie zostawiał przyjaciół w potrzebie. D</a:t>
            </a:r>
            <a:r>
              <a:rPr lang="pl" sz="1700">
                <a:solidFill>
                  <a:srgbClr val="3A3A3A"/>
                </a:solidFill>
              </a:rPr>
              <a:t>zięki swojej mądrości </a:t>
            </a:r>
            <a:br>
              <a:rPr lang="pl" sz="1700">
                <a:solidFill>
                  <a:srgbClr val="3A3A3A"/>
                </a:solidFill>
              </a:rPr>
            </a:br>
            <a:r>
              <a:rPr lang="pl" sz="1700">
                <a:solidFill>
                  <a:srgbClr val="3A3A3A"/>
                </a:solidFill>
              </a:rPr>
              <a:t>i orientacji w świecie był bezcennym towarzyszem wyprawy.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700">
                <a:solidFill>
                  <a:srgbClr val="3A3A3A"/>
                </a:solidFill>
              </a:rPr>
              <a:t>Legolas jak nikt inny u</a:t>
            </a:r>
            <a:r>
              <a:rPr lang="pl" sz="1700">
                <a:solidFill>
                  <a:srgbClr val="3A3A3A"/>
                </a:solidFill>
              </a:rPr>
              <a:t>czy, czym jest akceptacja, tolerancja</a:t>
            </a:r>
            <a:br>
              <a:rPr lang="pl" sz="1700">
                <a:solidFill>
                  <a:srgbClr val="3A3A3A"/>
                </a:solidFill>
              </a:rPr>
            </a:br>
            <a:r>
              <a:rPr lang="pl" sz="1700">
                <a:solidFill>
                  <a:srgbClr val="3A3A3A"/>
                </a:solidFill>
              </a:rPr>
              <a:t> i prawdziwa przyjaźń. Pomimo dużych różnic między krasnoludami i elfami, zaprzyjaźnił się serdecznie z Gimlim, </a:t>
            </a:r>
            <a:br>
              <a:rPr lang="pl" sz="1700">
                <a:solidFill>
                  <a:srgbClr val="3A3A3A"/>
                </a:solidFill>
              </a:rPr>
            </a:br>
            <a:r>
              <a:rPr lang="pl" sz="1700">
                <a:solidFill>
                  <a:srgbClr val="3A3A3A"/>
                </a:solidFill>
              </a:rPr>
              <a:t>a nawet zabrał go do Nieśmiertelnych Krain. </a:t>
            </a:r>
            <a:endParaRPr sz="1700">
              <a:solidFill>
                <a:srgbClr val="3A3A3A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1700">
                <a:solidFill>
                  <a:srgbClr val="3A3A3A"/>
                </a:solidFill>
              </a:rPr>
              <a:t>Mateusz K., kl. 6c</a:t>
            </a:r>
            <a:endParaRPr sz="1700">
              <a:solidFill>
                <a:srgbClr val="3A3A3A"/>
              </a:solidFill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225" y="333375"/>
            <a:ext cx="2730682" cy="455112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7EF90">
            <a:alpha val="93870"/>
          </a:srgbClr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"/>
          <p:cNvSpPr txBox="1"/>
          <p:nvPr>
            <p:ph type="title"/>
          </p:nvPr>
        </p:nvSpPr>
        <p:spPr>
          <a:xfrm>
            <a:off x="941200" y="598575"/>
            <a:ext cx="7030500" cy="615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</a:t>
            </a:r>
            <a:r>
              <a:rPr lang="pl">
                <a:solidFill>
                  <a:srgbClr val="000000"/>
                </a:solidFill>
              </a:rPr>
              <a:t>Ania z Zielonego Wzgórza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58" name="Google Shape;158;p17"/>
          <p:cNvSpPr txBox="1"/>
          <p:nvPr>
            <p:ph idx="1" type="body"/>
          </p:nvPr>
        </p:nvSpPr>
        <p:spPr>
          <a:xfrm>
            <a:off x="941200" y="1333100"/>
            <a:ext cx="5082900" cy="3141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>
                <a:solidFill>
                  <a:srgbClr val="000000"/>
                </a:solidFill>
              </a:rPr>
              <a:t>Ania Shirley - ( główna bohaterka ), pozytywna postać literacka w utworze Lucy M. Montgomery. Radosna, piegowata, o włosach czerwonych jak ogień dziewczynka, została przygarnięta przez Mateusza i Marylę Cuthbert. Ania miała najlepszą przyjaciółkę Dianę Barry.</a:t>
            </a:r>
            <a:r>
              <a:rPr lang="pl" sz="16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600">
                <a:solidFill>
                  <a:srgbClr val="55555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pl" sz="16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[...] recytować modlitwę nie jest wcale to samo, co modlić się [...] ’’ - Ania Shirley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6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,, [...] im trudniej się coś zdobywa, tym większe ma się zadowolenie ’’ - Ania Shirley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159" name="Google Shape;159;p17"/>
          <p:cNvSpPr txBox="1"/>
          <p:nvPr/>
        </p:nvSpPr>
        <p:spPr>
          <a:xfrm>
            <a:off x="4696000" y="4440050"/>
            <a:ext cx="1328100" cy="400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>
                <a:latin typeface="Nunito"/>
                <a:ea typeface="Nunito"/>
                <a:cs typeface="Nunito"/>
                <a:sym typeface="Nunito"/>
              </a:rPr>
              <a:t>Oliwia W. 6d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60" name="Google Shape;16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8625" y="1367150"/>
            <a:ext cx="2241170" cy="3072899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8"/>
          <p:cNvSpPr txBox="1"/>
          <p:nvPr>
            <p:ph type="title"/>
          </p:nvPr>
        </p:nvSpPr>
        <p:spPr>
          <a:xfrm>
            <a:off x="552600" y="585200"/>
            <a:ext cx="3752700" cy="64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Calibri"/>
                <a:ea typeface="Calibri"/>
                <a:cs typeface="Calibri"/>
                <a:sym typeface="Calibri"/>
              </a:rPr>
              <a:t>Hermiona Granger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66" name="Google Shape;166;p18"/>
          <p:cNvSpPr txBox="1"/>
          <p:nvPr>
            <p:ph idx="1" type="body"/>
          </p:nvPr>
        </p:nvSpPr>
        <p:spPr>
          <a:xfrm>
            <a:off x="387900" y="1489825"/>
            <a:ext cx="4082100" cy="32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700"/>
              <a:t>Jedna z głównych postaci, przyjaciółka Harrego i Rona. Z “Golden Trio” uczyła się najlepiej, przez niektórych (moim zdaniem niesłusznie) uważana za zapatrzoną w siebie i egoistyczną. Zniszczyła jeden z Horkruksów (Czarkę Helgi Hufflepuff) kłem bazyliszka. Od pierwszego roku razem z przyjaciółmi próbowała pokonać Voldemorta, każdemu kojarzącego się ze złem. Pochodziła z mugolskiej rodziny, jednak pokazała, że nie ma to znaczenia. </a:t>
            </a:r>
            <a:endParaRPr sz="1700"/>
          </a:p>
        </p:txBody>
      </p:sp>
      <p:pic>
        <p:nvPicPr>
          <p:cNvPr id="167" name="Google Shape;16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2000" y="1229306"/>
            <a:ext cx="4154850" cy="292917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8" name="Google Shape;168;p18"/>
          <p:cNvSpPr txBox="1"/>
          <p:nvPr/>
        </p:nvSpPr>
        <p:spPr>
          <a:xfrm flipH="1">
            <a:off x="11500625" y="3900175"/>
            <a:ext cx="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18"/>
          <p:cNvSpPr txBox="1"/>
          <p:nvPr/>
        </p:nvSpPr>
        <p:spPr>
          <a:xfrm>
            <a:off x="2367025" y="4454475"/>
            <a:ext cx="1136100" cy="400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Amatic SC"/>
                <a:ea typeface="Amatic SC"/>
                <a:cs typeface="Amatic SC"/>
                <a:sym typeface="Amatic SC"/>
              </a:rPr>
              <a:t>Kalina M. 6c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80000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/>
          <p:nvPr>
            <p:ph type="ctrTitle"/>
          </p:nvPr>
        </p:nvSpPr>
        <p:spPr>
          <a:xfrm>
            <a:off x="316500" y="291525"/>
            <a:ext cx="4913700" cy="212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2540"/>
              <a:t>Zgredek, </a:t>
            </a:r>
            <a:br>
              <a:rPr lang="pl" sz="2540"/>
            </a:br>
            <a:r>
              <a:rPr lang="pl" sz="2540"/>
              <a:t>który ratuje</a:t>
            </a:r>
            <a:br>
              <a:rPr lang="pl" sz="2540"/>
            </a:br>
            <a:r>
              <a:rPr lang="pl" sz="2540"/>
              <a:t> Harr`ego </a:t>
            </a:r>
            <a:br>
              <a:rPr lang="pl" sz="2540"/>
            </a:br>
            <a:r>
              <a:rPr lang="pl" sz="2540"/>
              <a:t>z kłopotów.</a:t>
            </a:r>
            <a:endParaRPr sz="2540"/>
          </a:p>
        </p:txBody>
      </p:sp>
      <p:sp>
        <p:nvSpPr>
          <p:cNvPr id="175" name="Google Shape;175;p19"/>
          <p:cNvSpPr txBox="1"/>
          <p:nvPr>
            <p:ph idx="1" type="subTitle"/>
          </p:nvPr>
        </p:nvSpPr>
        <p:spPr>
          <a:xfrm>
            <a:off x="248250" y="2571748"/>
            <a:ext cx="5050200" cy="20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7167"/>
              <a:t>Ratuje z opresji.</a:t>
            </a:r>
            <a:endParaRPr sz="7167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7167"/>
              <a:t>Zawsze miły </a:t>
            </a:r>
            <a:br>
              <a:rPr lang="pl" sz="7167"/>
            </a:br>
            <a:r>
              <a:rPr lang="pl" sz="7167"/>
              <a:t>i chętnie powie coś miłego.</a:t>
            </a:r>
            <a:endParaRPr sz="7167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7167"/>
              <a:t>Wierny do końca swego życia.</a:t>
            </a:r>
            <a:endParaRPr sz="7167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67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7167"/>
              <a:t>                     Tosia Marondel, kl.4</a:t>
            </a:r>
            <a:endParaRPr sz="7167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67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6" name="Google Shape;17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8550" y="0"/>
            <a:ext cx="37154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C232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 txBox="1"/>
          <p:nvPr>
            <p:ph type="title"/>
          </p:nvPr>
        </p:nvSpPr>
        <p:spPr>
          <a:xfrm>
            <a:off x="5157900" y="706625"/>
            <a:ext cx="2003700" cy="6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l" sz="2600"/>
              <a:t>Mały Książę</a:t>
            </a:r>
            <a:br>
              <a:rPr lang="pl" sz="2200"/>
            </a:br>
            <a:r>
              <a:rPr lang="pl" sz="2200"/>
              <a:t> </a:t>
            </a:r>
            <a:endParaRPr sz="2200"/>
          </a:p>
        </p:txBody>
      </p:sp>
      <p:sp>
        <p:nvSpPr>
          <p:cNvPr id="182" name="Google Shape;182;p20"/>
          <p:cNvSpPr txBox="1"/>
          <p:nvPr>
            <p:ph idx="1" type="body"/>
          </p:nvPr>
        </p:nvSpPr>
        <p:spPr>
          <a:xfrm>
            <a:off x="4721550" y="1477600"/>
            <a:ext cx="3988500" cy="2640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0000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"/>
              <a:buFont typeface="Arial"/>
              <a:buNone/>
            </a:pPr>
            <a:r>
              <a:rPr b="1" lang="pl" sz="6200">
                <a:solidFill>
                  <a:srgbClr val="202124"/>
                </a:solidFill>
                <a:latin typeface="Nunito"/>
                <a:ea typeface="Nunito"/>
                <a:cs typeface="Nunito"/>
                <a:sym typeface="Nunito"/>
              </a:rPr>
              <a:t>B</a:t>
            </a:r>
            <a:r>
              <a:rPr b="1" lang="pl" sz="6200">
                <a:solidFill>
                  <a:srgbClr val="202124"/>
                </a:solidFill>
                <a:latin typeface="Nunito"/>
                <a:ea typeface="Nunito"/>
                <a:cs typeface="Nunito"/>
                <a:sym typeface="Nunito"/>
              </a:rPr>
              <a:t>ohater książki Antoine’a de Saint-Exupery, uczy nas przyjaźni</a:t>
            </a:r>
            <a:br>
              <a:rPr b="1" lang="pl" sz="6200">
                <a:solidFill>
                  <a:srgbClr val="202124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lang="pl" sz="6200">
                <a:solidFill>
                  <a:srgbClr val="202124"/>
                </a:solidFill>
                <a:latin typeface="Nunito"/>
                <a:ea typeface="Nunito"/>
                <a:cs typeface="Nunito"/>
                <a:sym typeface="Nunito"/>
              </a:rPr>
              <a:t>i odpowiedzialności za drugiego człowieka</a:t>
            </a:r>
            <a:endParaRPr b="1" sz="10523">
              <a:solidFill>
                <a:srgbClr val="20212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523">
              <a:solidFill>
                <a:srgbClr val="202124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pl" sz="6523">
                <a:solidFill>
                  <a:srgbClr val="202124"/>
                </a:solidFill>
              </a:rPr>
              <a:t>Dobrze widzi się tylko sercem. Najważniejsze jest niewidoczne dla oczu.</a:t>
            </a:r>
            <a:br>
              <a:rPr b="1" lang="pl" sz="6523">
                <a:solidFill>
                  <a:srgbClr val="202124"/>
                </a:solidFill>
              </a:rPr>
            </a:br>
            <a:endParaRPr b="1" sz="6523">
              <a:solidFill>
                <a:srgbClr val="202124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pl" sz="6523">
                <a:solidFill>
                  <a:srgbClr val="202124"/>
                </a:solidFill>
              </a:rPr>
              <a:t>Miłość nie polega na tym, aby </a:t>
            </a:r>
            <a:r>
              <a:rPr b="1" lang="pl" sz="6523">
                <a:solidFill>
                  <a:srgbClr val="202124"/>
                </a:solidFill>
              </a:rPr>
              <a:t>patrzeć</a:t>
            </a:r>
            <a:r>
              <a:rPr b="1" lang="pl" sz="6523">
                <a:solidFill>
                  <a:srgbClr val="202124"/>
                </a:solidFill>
              </a:rPr>
              <a:t> na siebie, ale </a:t>
            </a:r>
            <a:r>
              <a:rPr b="1" lang="pl" sz="6523">
                <a:solidFill>
                  <a:srgbClr val="202124"/>
                </a:solidFill>
              </a:rPr>
              <a:t>żeby</a:t>
            </a:r>
            <a:r>
              <a:rPr b="1" lang="pl" sz="6523">
                <a:solidFill>
                  <a:srgbClr val="202124"/>
                </a:solidFill>
              </a:rPr>
              <a:t> patrzeć w tym samym kierunku.</a:t>
            </a:r>
            <a:endParaRPr b="1" sz="6523">
              <a:solidFill>
                <a:srgbClr val="202124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6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pl" sz="6400">
                <a:solidFill>
                  <a:srgbClr val="000000"/>
                </a:solidFill>
                <a:highlight>
                  <a:srgbClr val="F1C232"/>
                </a:highlight>
              </a:rPr>
              <a:t> </a:t>
            </a:r>
            <a:endParaRPr sz="6400">
              <a:solidFill>
                <a:srgbClr val="000000"/>
              </a:solidFill>
              <a:highlight>
                <a:srgbClr val="F1C232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pl" sz="6400">
                <a:solidFill>
                  <a:srgbClr val="000000"/>
                </a:solidFill>
                <a:highlight>
                  <a:srgbClr val="F1C232"/>
                </a:highlight>
              </a:rPr>
              <a:t>                                                                     </a:t>
            </a:r>
            <a:endParaRPr sz="6400">
              <a:solidFill>
                <a:srgbClr val="000000"/>
              </a:solidFill>
              <a:highlight>
                <a:srgbClr val="F1C232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6400">
                <a:solidFill>
                  <a:srgbClr val="000000"/>
                </a:solidFill>
                <a:highlight>
                  <a:srgbClr val="F1C232"/>
                </a:highlight>
              </a:rPr>
              <a:t> </a:t>
            </a:r>
            <a:endParaRPr sz="6400">
              <a:solidFill>
                <a:srgbClr val="000000"/>
              </a:solidFill>
              <a:highlight>
                <a:srgbClr val="F1C232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highlight>
                <a:srgbClr val="F1C232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1200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                   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83" name="Google Shape;18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400" y="334088"/>
            <a:ext cx="4130501" cy="208727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4" name="Google Shape;184;p20"/>
          <p:cNvSpPr txBox="1"/>
          <p:nvPr/>
        </p:nvSpPr>
        <p:spPr>
          <a:xfrm>
            <a:off x="5562025" y="4409475"/>
            <a:ext cx="1768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latin typeface="Roboto"/>
                <a:ea typeface="Roboto"/>
                <a:cs typeface="Roboto"/>
                <a:sym typeface="Roboto"/>
              </a:rPr>
              <a:t>Paweł K. kl. 6c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5" name="Google Shape;185;p20"/>
          <p:cNvPicPr preferRelativeResize="0"/>
          <p:nvPr/>
        </p:nvPicPr>
        <p:blipFill rotWithShape="1">
          <a:blip r:embed="rId4">
            <a:alphaModFix/>
          </a:blip>
          <a:srcRect b="-9460" l="-11870" r="11870" t="9460"/>
          <a:stretch/>
        </p:blipFill>
        <p:spPr>
          <a:xfrm>
            <a:off x="837825" y="2638925"/>
            <a:ext cx="2803049" cy="2157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1"/>
          <p:cNvSpPr txBox="1"/>
          <p:nvPr>
            <p:ph type="title"/>
          </p:nvPr>
        </p:nvSpPr>
        <p:spPr>
          <a:xfrm>
            <a:off x="2873400" y="248175"/>
            <a:ext cx="4581300" cy="7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l" sz="2920"/>
              <a:t>PIPPI  POŃCZOSZANKA</a:t>
            </a:r>
            <a:endParaRPr b="1" sz="2920"/>
          </a:p>
        </p:txBody>
      </p:sp>
      <p:sp>
        <p:nvSpPr>
          <p:cNvPr id="191" name="Google Shape;191;p21"/>
          <p:cNvSpPr txBox="1"/>
          <p:nvPr>
            <p:ph idx="1" type="body"/>
          </p:nvPr>
        </p:nvSpPr>
        <p:spPr>
          <a:xfrm>
            <a:off x="2873400" y="1411963"/>
            <a:ext cx="5708700" cy="3037200"/>
          </a:xfrm>
          <a:prstGeom prst="rect">
            <a:avLst/>
          </a:prstGeom>
          <a:solidFill>
            <a:srgbClr val="A4C2F4"/>
          </a:solidFill>
          <a:ln cap="flat" cmpd="sng" w="1905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800">
                <a:solidFill>
                  <a:srgbClr val="000000"/>
                </a:solidFill>
                <a:highlight>
                  <a:srgbClr val="A4C2F4"/>
                </a:highlight>
              </a:rPr>
              <a:t>Pippi Pończoszanka to dziewięcioletnia dziewczynka  </a:t>
            </a:r>
            <a:br>
              <a:rPr lang="pl" sz="1800">
                <a:solidFill>
                  <a:srgbClr val="000000"/>
                </a:solidFill>
                <a:highlight>
                  <a:srgbClr val="A4C2F4"/>
                </a:highlight>
              </a:rPr>
            </a:br>
            <a:r>
              <a:rPr lang="pl" sz="1800">
                <a:solidFill>
                  <a:srgbClr val="000000"/>
                </a:solidFill>
                <a:highlight>
                  <a:srgbClr val="A4C2F4"/>
                </a:highlight>
              </a:rPr>
              <a:t>o rudych włosach spiętych w dwa odstające warkocze. Bohaterka ma bujną wyobraźnię, wymyśla nowe zabawy</a:t>
            </a:r>
            <a:br>
              <a:rPr lang="pl" sz="1800">
                <a:solidFill>
                  <a:srgbClr val="000000"/>
                </a:solidFill>
                <a:highlight>
                  <a:srgbClr val="A4C2F4"/>
                </a:highlight>
              </a:rPr>
            </a:br>
            <a:r>
              <a:rPr lang="pl" sz="1800">
                <a:solidFill>
                  <a:srgbClr val="000000"/>
                </a:solidFill>
                <a:highlight>
                  <a:srgbClr val="A4C2F4"/>
                </a:highlight>
              </a:rPr>
              <a:t> i opowiada niestworzone historie.  Pippi ma swojego najlepszego przyjaciela, czyli małpkę pana Nilssona. Dziewczynka jest najsilniejszą osobą  na świecie, doskonale sobie radzi i od nikogo nie potrzebuje pomocy. </a:t>
            </a:r>
            <a:r>
              <a:rPr lang="pl" sz="1900">
                <a:solidFill>
                  <a:srgbClr val="000000"/>
                </a:solidFill>
                <a:highlight>
                  <a:srgbClr val="A4C2F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:) </a:t>
            </a:r>
            <a:endParaRPr sz="1900">
              <a:solidFill>
                <a:srgbClr val="000000"/>
              </a:solidFill>
              <a:highlight>
                <a:srgbClr val="A4C2F4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2" name="Google Shape;19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921" y="1211050"/>
            <a:ext cx="2230279" cy="3037199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3" name="Google Shape;193;p21"/>
          <p:cNvSpPr txBox="1"/>
          <p:nvPr/>
        </p:nvSpPr>
        <p:spPr>
          <a:xfrm>
            <a:off x="6982600" y="4583750"/>
            <a:ext cx="1599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>
                <a:latin typeface="Nunito"/>
                <a:ea typeface="Nunito"/>
                <a:cs typeface="Nunito"/>
                <a:sym typeface="Nunito"/>
              </a:rPr>
              <a:t>Kinga G. Kl.6D</a:t>
            </a:r>
            <a:endParaRPr sz="15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