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7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Corbel" panose="020B0503020204020204" pitchFamily="34" charset="0"/>
      <p:regular r:id="rId13"/>
      <p:bold r:id="rId14"/>
      <p:italic r:id="rId15"/>
      <p:boldItalic r:id="rId16"/>
    </p:embeddedFont>
    <p:embeddedFont>
      <p:font typeface="EB Garamond" panose="020B060402020202020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82" y="2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abe72393c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abe72393c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b6059fb600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b6059fb600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b6059fb600_3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b6059fb600_3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b6059fb600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b6059fb600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abe72393c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abe72393c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abe72393cc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abe72393cc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abe72393cc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abe72393cc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b6059fb600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b6059fb600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3348021"/>
            <a:ext cx="6858000" cy="1231118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2770782"/>
            <a:ext cx="6858000" cy="565519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41979126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275370"/>
            <a:ext cx="7886700" cy="61451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740569"/>
            <a:ext cx="7886700" cy="253480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3889887"/>
            <a:ext cx="7885509" cy="511854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39375240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2650758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3367049"/>
            <a:ext cx="7885509" cy="1126370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25422684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273844"/>
            <a:ext cx="6977064" cy="2244678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524168"/>
            <a:ext cx="6564224" cy="41172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3376297"/>
            <a:ext cx="7884318" cy="1117122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  <p:sp>
        <p:nvSpPr>
          <p:cNvPr id="9" name="TextBox 8"/>
          <p:cNvSpPr txBox="1"/>
          <p:nvPr/>
        </p:nvSpPr>
        <p:spPr>
          <a:xfrm>
            <a:off x="833283" y="590118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057400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834237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745226"/>
            <a:ext cx="7886700" cy="1883876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3637936"/>
            <a:ext cx="7885509" cy="855483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24808376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414462"/>
            <a:ext cx="2210150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1928812"/>
            <a:ext cx="2195513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414462"/>
            <a:ext cx="2202181" cy="43219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1928812"/>
            <a:ext cx="2210096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414462"/>
            <a:ext cx="2199085" cy="43219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1928812"/>
            <a:ext cx="2199085" cy="269200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4449286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3223127"/>
            <a:ext cx="2205038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1692266"/>
            <a:ext cx="2205038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3655324"/>
            <a:ext cx="220503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3223127"/>
            <a:ext cx="219789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1692266"/>
            <a:ext cx="2197894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3655323"/>
            <a:ext cx="2200805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3223127"/>
            <a:ext cx="219908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1692266"/>
            <a:ext cx="2199085" cy="1143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3655322"/>
            <a:ext cx="2201998" cy="49439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6779013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34919645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1858558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57642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42656145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3348021"/>
            <a:ext cx="6858000" cy="1231118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2770256"/>
            <a:ext cx="6858000" cy="565519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19713171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369219"/>
            <a:ext cx="3768912" cy="326350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369219"/>
            <a:ext cx="3775470" cy="326350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30387576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260872"/>
            <a:ext cx="3768912" cy="617934"/>
          </a:xfrm>
        </p:spPr>
        <p:txBody>
          <a:bodyPr anchor="b"/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1878806"/>
            <a:ext cx="3768912" cy="276344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260872"/>
            <a:ext cx="3776661" cy="61793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1878806"/>
            <a:ext cx="3776661" cy="2763441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22261302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8354847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23292967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1543050"/>
            <a:ext cx="2739019" cy="2858691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20554120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1543050"/>
            <a:ext cx="2739019" cy="2858691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17365315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microsoft.com/office/2007/relationships/hdphoto" Target="../media/hdphoto1.wdp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hyperlink" Target="https://pixabay.com/en/snow-night-snowing-winter-ice-256502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-25000"/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369219"/>
            <a:ext cx="767535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 smtClean="0"/>
              <a:t>‹#›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11176753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5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tm.ppstatic.pl/kadry/d9/15/d20655c07b0a647a1abb56a72d55.1000.jpg" TargetMode="External"/><Relationship Id="rId2" Type="http://schemas.openxmlformats.org/officeDocument/2006/relationships/hyperlink" Target="http://funkyimg.com/i/25Wj3.jpg" TargetMode="Externa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nck.krakow.pl/wp-content/gallery/balet-dziadek-do-orzechow/dziadek-do-orzechow-1-1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commons.wikimedia.org/wiki/File:Pless_Palace_-_the_Green_Parlour.jpg" TargetMode="Externa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538452" y="238640"/>
            <a:ext cx="5416200" cy="111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dirty="0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dirty="0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dirty="0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dirty="0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4400" b="1" dirty="0">
                <a:latin typeface="EB Garamond"/>
                <a:ea typeface="EB Garamond"/>
                <a:cs typeface="EB Garamond"/>
                <a:sym typeface="EB Garamond"/>
              </a:rPr>
              <a:t>„</a:t>
            </a:r>
            <a:r>
              <a:rPr lang="pl" sz="4400" b="1" spc="0" dirty="0">
                <a:latin typeface="EB Garamond"/>
                <a:ea typeface="EB Garamond"/>
                <a:cs typeface="EB Garamond"/>
                <a:sym typeface="EB Garamond"/>
              </a:rPr>
              <a:t>Świąteczna radość”</a:t>
            </a:r>
            <a:endParaRPr sz="4400" b="1" spc="0" dirty="0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500" spc="0" dirty="0">
                <a:latin typeface="EB Garamond"/>
                <a:ea typeface="EB Garamond"/>
                <a:cs typeface="EB Garamond"/>
                <a:sym typeface="EB Garamond"/>
              </a:rPr>
              <a:t>Jak ją widzimy w „Dziadku do </a:t>
            </a:r>
            <a:r>
              <a:rPr lang="pl-PL" sz="2500" spc="0" dirty="0">
                <a:latin typeface="EB Garamond"/>
                <a:ea typeface="EB Garamond"/>
                <a:cs typeface="EB Garamond"/>
                <a:sym typeface="EB Garamond"/>
              </a:rPr>
              <a:t>O</a:t>
            </a:r>
            <a:r>
              <a:rPr lang="pl" sz="2500" spc="0" dirty="0">
                <a:latin typeface="EB Garamond"/>
                <a:ea typeface="EB Garamond"/>
                <a:cs typeface="EB Garamond"/>
                <a:sym typeface="EB Garamond"/>
              </a:rPr>
              <a:t>rzechów”?</a:t>
            </a:r>
            <a:endParaRPr sz="2500" spc="0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811397" y="3193855"/>
            <a:ext cx="2397630" cy="10572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dirty="0">
                <a:latin typeface="EB Garamond"/>
                <a:ea typeface="EB Garamond"/>
                <a:cs typeface="EB Garamond"/>
                <a:sym typeface="EB Garamond"/>
              </a:rPr>
              <a:t> </a:t>
            </a:r>
            <a:endParaRPr sz="2400" b="1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61B20731-6C0D-4B76-8AAB-8479B9C225DC}"/>
              </a:ext>
            </a:extLst>
          </p:cNvPr>
          <p:cNvSpPr txBox="1"/>
          <p:nvPr/>
        </p:nvSpPr>
        <p:spPr>
          <a:xfrm>
            <a:off x="4755927" y="4251124"/>
            <a:ext cx="45402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rgbClr val="002060"/>
                </a:solidFill>
                <a:latin typeface="EB Garamond" panose="020B0604020202020204" charset="0"/>
                <a:ea typeface="EB Garamond" panose="020B0604020202020204" charset="0"/>
                <a:cs typeface="EB Garamond" panose="020B0604020202020204" charset="0"/>
              </a:rPr>
              <a:t>Praca na Konkurs „Świąteczna Radość”</a:t>
            </a:r>
            <a:endParaRPr lang="pl-PL" dirty="0">
              <a:solidFill>
                <a:srgbClr val="002060"/>
              </a:solidFill>
              <a:latin typeface="EB Garamond" panose="020B0604020202020204" charset="0"/>
              <a:ea typeface="EB Garamond" panose="020B0604020202020204" charset="0"/>
              <a:cs typeface="EB Garamond" panose="020B0604020202020204" charset="0"/>
            </a:endParaRPr>
          </a:p>
          <a:p>
            <a:r>
              <a:rPr lang="pl-PL" b="1" dirty="0">
                <a:solidFill>
                  <a:srgbClr val="002060"/>
                </a:solidFill>
                <a:latin typeface="EB Garamond" panose="020B0604020202020204" charset="0"/>
                <a:ea typeface="EB Garamond" panose="020B0604020202020204" charset="0"/>
                <a:cs typeface="EB Garamond" panose="020B0604020202020204" charset="0"/>
              </a:rPr>
              <a:t>Boże Narodzenie w literaturze dziecięcej</a:t>
            </a:r>
            <a:endParaRPr lang="pl-PL" dirty="0">
              <a:solidFill>
                <a:srgbClr val="002060"/>
              </a:solidFill>
              <a:latin typeface="EB Garamond" panose="020B0604020202020204" charset="0"/>
              <a:ea typeface="EB Garamond" panose="020B0604020202020204" charset="0"/>
              <a:cs typeface="EB Garamond" panose="020B0604020202020204" charset="0"/>
            </a:endParaRPr>
          </a:p>
          <a:p>
            <a:endParaRPr lang="pl-P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AF01F37-BDDD-45CE-8610-853261A44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852" y="1354040"/>
            <a:ext cx="4155362" cy="27702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E175E45-34B8-4B0C-A85B-76CAFE85E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2100" y="3631689"/>
            <a:ext cx="4390342" cy="1384995"/>
          </a:xfrm>
        </p:spPr>
        <p:txBody>
          <a:bodyPr/>
          <a:lstStyle/>
          <a:p>
            <a:pPr marL="139700" indent="0">
              <a:buNone/>
            </a:pPr>
            <a:r>
              <a:rPr lang="pl-PL" dirty="0">
                <a:solidFill>
                  <a:srgbClr val="002060"/>
                </a:solidFill>
              </a:rPr>
              <a:t>W prezentacji wykorzystano obrazy ze stron:</a:t>
            </a:r>
            <a:br>
              <a:rPr lang="pl-PL" dirty="0">
                <a:solidFill>
                  <a:srgbClr val="002060"/>
                </a:solidFill>
              </a:rPr>
            </a:br>
            <a:r>
              <a:rPr lang="pl-PL" dirty="0">
                <a:solidFill>
                  <a:srgbClr val="002060"/>
                </a:solidFill>
              </a:rPr>
              <a:t> </a:t>
            </a:r>
            <a:r>
              <a:rPr lang="pl-PL" sz="1100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http://funkyimg.com/i/25Wj3.jpg</a:t>
            </a:r>
            <a:endParaRPr lang="pl-PL" sz="1100" dirty="0">
              <a:solidFill>
                <a:srgbClr val="002060"/>
              </a:solidFill>
            </a:endParaRPr>
          </a:p>
          <a:p>
            <a:pPr marL="139700" indent="0">
              <a:buNone/>
            </a:pPr>
            <a:r>
              <a:rPr lang="pl-PL" sz="1100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https://dtm.ppstatic.pl/kadry/d9/15/d20655c07b0a647a1abb56a72d55.1000.jpg</a:t>
            </a:r>
            <a:br>
              <a:rPr lang="pl-PL" sz="1100" dirty="0">
                <a:solidFill>
                  <a:srgbClr val="002060"/>
                </a:solidFill>
              </a:rPr>
            </a:br>
            <a:r>
              <a:rPr lang="pl-PL" sz="1100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https://nck.krakow.pl/wp-content/gallery/balet-dziadek-do-orzechow/dziadek-do-orzechow-1-1.jpg</a:t>
            </a:r>
            <a:endParaRPr lang="pl-PL" sz="1100" dirty="0">
              <a:solidFill>
                <a:srgbClr val="002060"/>
              </a:solidFill>
            </a:endParaRPr>
          </a:p>
          <a:p>
            <a:pPr marL="139700" indent="0">
              <a:buNone/>
            </a:pPr>
            <a:endParaRPr lang="pl-PL" dirty="0">
              <a:solidFill>
                <a:srgbClr val="002060"/>
              </a:solidFill>
            </a:endParaRPr>
          </a:p>
          <a:p>
            <a:pPr marL="139700" indent="0">
              <a:buNone/>
            </a:pPr>
            <a:endParaRPr lang="pl-PL" dirty="0"/>
          </a:p>
          <a:p>
            <a:pPr marL="139700" indent="0">
              <a:buNone/>
            </a:pPr>
            <a:endParaRPr lang="pl-PL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FA7C59FD-8ED2-4FFB-961F-487FCBBC3F4C}"/>
              </a:ext>
            </a:extLst>
          </p:cNvPr>
          <p:cNvSpPr/>
          <p:nvPr/>
        </p:nvSpPr>
        <p:spPr>
          <a:xfrm>
            <a:off x="2069470" y="552485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pl-PL" dirty="0">
                <a:latin typeface="EB Garamond"/>
                <a:ea typeface="EB Garamond"/>
                <a:cs typeface="EB Garamond"/>
                <a:sym typeface="EB Garamond"/>
              </a:rPr>
              <a:t>Prezentację przygotowali:</a:t>
            </a:r>
          </a:p>
          <a:p>
            <a:pPr lvl="0" algn="ctr"/>
            <a:endParaRPr lang="pl-PL" dirty="0">
              <a:latin typeface="EB Garamond"/>
              <a:ea typeface="EB Garamond"/>
              <a:cs typeface="EB Garamond"/>
              <a:sym typeface="EB Garamond"/>
            </a:endParaRPr>
          </a:p>
          <a:p>
            <a:pPr lvl="0" algn="ctr"/>
            <a:r>
              <a:rPr lang="pl-PL" b="1" dirty="0">
                <a:latin typeface="EB Garamond"/>
                <a:ea typeface="EB Garamond"/>
                <a:cs typeface="EB Garamond"/>
                <a:sym typeface="EB Garamond"/>
              </a:rPr>
              <a:t>Kalina Morawiec</a:t>
            </a:r>
          </a:p>
          <a:p>
            <a:pPr lvl="0" algn="ctr"/>
            <a:r>
              <a:rPr lang="pl-PL" b="1" dirty="0">
                <a:latin typeface="EB Garamond"/>
                <a:ea typeface="EB Garamond"/>
                <a:cs typeface="EB Garamond"/>
                <a:sym typeface="EB Garamond"/>
              </a:rPr>
              <a:t>Paweł Kossowski</a:t>
            </a:r>
          </a:p>
          <a:p>
            <a:pPr lvl="0" algn="ctr"/>
            <a:r>
              <a:rPr lang="pl-PL" b="1" dirty="0">
                <a:latin typeface="EB Garamond"/>
                <a:ea typeface="EB Garamond"/>
                <a:cs typeface="EB Garamond"/>
                <a:sym typeface="EB Garamond"/>
              </a:rPr>
              <a:t>Mateusz Kozub</a:t>
            </a:r>
          </a:p>
          <a:p>
            <a:pPr lvl="0" algn="ctr"/>
            <a:r>
              <a:rPr lang="pl-PL" dirty="0">
                <a:latin typeface="EB Garamond"/>
                <a:ea typeface="EB Garamond"/>
                <a:cs typeface="EB Garamond"/>
                <a:sym typeface="EB Garamond"/>
              </a:rPr>
              <a:t>kl. 6 c, SP nr 12 w ZS-P nr 2 Gliwice</a:t>
            </a:r>
          </a:p>
          <a:p>
            <a:pPr lvl="0" algn="ctr"/>
            <a:endParaRPr lang="pl-PL" dirty="0">
              <a:latin typeface="EB Garamond"/>
              <a:ea typeface="EB Garamond"/>
              <a:cs typeface="EB Garamond"/>
              <a:sym typeface="EB Garamond"/>
            </a:endParaRPr>
          </a:p>
          <a:p>
            <a:pPr lvl="0" algn="ctr"/>
            <a:r>
              <a:rPr lang="pl-PL" dirty="0">
                <a:latin typeface="EB Garamond"/>
                <a:ea typeface="EB Garamond"/>
                <a:cs typeface="EB Garamond"/>
                <a:sym typeface="EB Garamond"/>
              </a:rPr>
              <a:t>Opiekun: </a:t>
            </a:r>
            <a:r>
              <a:rPr lang="pl-PL" b="1" dirty="0">
                <a:latin typeface="EB Garamond"/>
                <a:ea typeface="EB Garamond"/>
                <a:cs typeface="EB Garamond"/>
                <a:sym typeface="EB Garamond"/>
              </a:rPr>
              <a:t>Agnieszka Turek</a:t>
            </a:r>
          </a:p>
        </p:txBody>
      </p:sp>
    </p:spTree>
    <p:extLst>
      <p:ext uri="{BB962C8B-B14F-4D97-AF65-F5344CB8AC3E}">
        <p14:creationId xmlns:p14="http://schemas.microsoft.com/office/powerpoint/2010/main" val="34874298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ctrTitle"/>
          </p:nvPr>
        </p:nvSpPr>
        <p:spPr>
          <a:xfrm>
            <a:off x="3507625" y="830400"/>
            <a:ext cx="5416200" cy="111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199825" y="830399"/>
            <a:ext cx="6468000" cy="2325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b="1" dirty="0">
                <a:latin typeface="EB Garamond"/>
                <a:ea typeface="EB Garamond"/>
                <a:cs typeface="EB Garamond"/>
                <a:sym typeface="EB Garamond"/>
              </a:rPr>
              <a:t> </a:t>
            </a:r>
            <a:r>
              <a:rPr lang="pl" sz="1800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to książka opisująca radość nie tylko, gdy już się cieszymy, czy gdy już wszystko jest dobrze. Ta opowieść pokazuje też, że nie ma radości bez smutku. Gdybyśmy nie odczuwali przygnębienia, </a:t>
            </a:r>
            <a:br>
              <a:rPr lang="pl" sz="1800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pl" sz="1800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 nie moglibyśmy cieszyć się po jego zakończeniu. Historia Klary, Dziadka do Orzechów i Pirlipaty pokazuje nam, że smutek w życiu jest potrzebny do tego, abyśmy mogli czuć satysfakcję z jego pokonania.</a:t>
            </a:r>
            <a:endParaRPr sz="1800" dirty="0">
              <a:solidFill>
                <a:schemeClr val="tx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4300" y="2930700"/>
            <a:ext cx="2503600" cy="185017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5318" y="2930701"/>
            <a:ext cx="3137338" cy="182785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59750" y="967300"/>
            <a:ext cx="2078150" cy="173177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6" name="Google Shape;66;p14"/>
          <p:cNvSpPr txBox="1"/>
          <p:nvPr/>
        </p:nvSpPr>
        <p:spPr>
          <a:xfrm>
            <a:off x="199825" y="3155925"/>
            <a:ext cx="2078100" cy="3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300" b="1" i="1">
                <a:latin typeface="EB Garamond"/>
                <a:ea typeface="EB Garamond"/>
                <a:cs typeface="EB Garamond"/>
                <a:sym typeface="EB Garamond"/>
              </a:rPr>
              <a:t>Kalina Morawiec</a:t>
            </a:r>
            <a:endParaRPr sz="1300" b="1" i="1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7749FC17-E36C-48A2-A2EF-B096932E0A4B}"/>
              </a:ext>
            </a:extLst>
          </p:cNvPr>
          <p:cNvSpPr txBox="1"/>
          <p:nvPr/>
        </p:nvSpPr>
        <p:spPr>
          <a:xfrm>
            <a:off x="378371" y="220717"/>
            <a:ext cx="8426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" b="1" dirty="0">
                <a:latin typeface="EB Garamond"/>
                <a:ea typeface="EB Garamond"/>
                <a:cs typeface="EB Garamond"/>
                <a:sym typeface="EB Garamond"/>
              </a:rPr>
              <a:t> </a:t>
            </a:r>
            <a:r>
              <a:rPr lang="pl" sz="2400" b="1" dirty="0">
                <a:latin typeface="EB Garamond"/>
                <a:ea typeface="EB Garamond"/>
                <a:cs typeface="EB Garamond"/>
                <a:sym typeface="EB Garamond"/>
              </a:rPr>
              <a:t>E.T.A. Hoffmann: „Dziadek do orzechów i król myszy”</a:t>
            </a:r>
            <a:endParaRPr lang="pl-PL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ctrTitle"/>
          </p:nvPr>
        </p:nvSpPr>
        <p:spPr>
          <a:xfrm>
            <a:off x="4390697" y="288575"/>
            <a:ext cx="4116003" cy="118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 spc="0" dirty="0">
                <a:latin typeface="EB Garamond"/>
                <a:ea typeface="EB Garamond"/>
                <a:cs typeface="EB Garamond"/>
                <a:sym typeface="EB Garamond"/>
              </a:rPr>
              <a:t>Chwile spędzone z Dziadkiem </a:t>
            </a:r>
            <a:r>
              <a:rPr lang="pl-PL" sz="1800" b="1" spc="0" dirty="0">
                <a:latin typeface="EB Garamond"/>
                <a:ea typeface="EB Garamond"/>
                <a:cs typeface="EB Garamond"/>
                <a:sym typeface="EB Garamond"/>
              </a:rPr>
              <a:t>napełniały Martynkę radością i smutkiem z powodu jego choroby</a:t>
            </a:r>
            <a:r>
              <a:rPr lang="pl" sz="1800" b="1" spc="0" dirty="0">
                <a:latin typeface="EB Garamond"/>
                <a:ea typeface="EB Garamond"/>
                <a:cs typeface="EB Garamond"/>
                <a:sym typeface="EB Garamond"/>
              </a:rPr>
              <a:t>.</a:t>
            </a:r>
            <a:endParaRPr sz="1800" b="1" spc="0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"/>
          </p:nvPr>
        </p:nvSpPr>
        <p:spPr>
          <a:xfrm>
            <a:off x="5778062" y="3160551"/>
            <a:ext cx="3299338" cy="18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 dirty="0">
                <a:solidFill>
                  <a:srgbClr val="002060"/>
                </a:solidFill>
                <a:latin typeface="EB Garamond"/>
                <a:ea typeface="EB Garamond"/>
                <a:cs typeface="EB Garamond"/>
                <a:sym typeface="EB Garamond"/>
              </a:rPr>
              <a:t>Niestety Król Myszy planuje</a:t>
            </a:r>
            <a:br>
              <a:rPr lang="pl" sz="1800" b="1" dirty="0">
                <a:solidFill>
                  <a:srgbClr val="002060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pl" sz="1800" b="1" dirty="0">
                <a:solidFill>
                  <a:srgbClr val="002060"/>
                </a:solidFill>
                <a:latin typeface="EB Garamond"/>
                <a:ea typeface="EB Garamond"/>
                <a:cs typeface="EB Garamond"/>
                <a:sym typeface="EB Garamond"/>
              </a:rPr>
              <a:t> ju</a:t>
            </a:r>
            <a:r>
              <a:rPr lang="pl-PL" sz="1800" b="1" dirty="0">
                <a:solidFill>
                  <a:srgbClr val="002060"/>
                </a:solidFill>
                <a:latin typeface="EB Garamond"/>
                <a:ea typeface="EB Garamond"/>
                <a:cs typeface="EB Garamond"/>
                <a:sym typeface="EB Garamond"/>
              </a:rPr>
              <a:t>ż</a:t>
            </a:r>
            <a:r>
              <a:rPr lang="pl" sz="1800" b="1" dirty="0">
                <a:solidFill>
                  <a:srgbClr val="002060"/>
                </a:solidFill>
                <a:latin typeface="EB Garamond"/>
                <a:ea typeface="EB Garamond"/>
                <a:cs typeface="EB Garamond"/>
                <a:sym typeface="EB Garamond"/>
              </a:rPr>
              <a:t> bitwę,</a:t>
            </a:r>
            <a:r>
              <a:rPr lang="pl-PL" sz="1800" b="1" dirty="0">
                <a:solidFill>
                  <a:srgbClr val="002060"/>
                </a:solidFill>
                <a:latin typeface="EB Garamond"/>
                <a:ea typeface="EB Garamond"/>
                <a:cs typeface="EB Garamond"/>
                <a:sym typeface="EB Garamond"/>
              </a:rPr>
              <a:t>a serce Martynki przepełnia raz smutek</a:t>
            </a:r>
            <a:r>
              <a:rPr lang="pl" sz="1800" b="1" dirty="0">
                <a:solidFill>
                  <a:srgbClr val="002060"/>
                </a:solidFill>
                <a:latin typeface="EB Garamond"/>
                <a:ea typeface="EB Garamond"/>
                <a:cs typeface="EB Garamond"/>
                <a:sym typeface="EB Garamond"/>
              </a:rPr>
              <a:t>,</a:t>
            </a:r>
            <a:br>
              <a:rPr lang="pl" sz="1800" b="1" dirty="0">
                <a:solidFill>
                  <a:srgbClr val="002060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pl-PL" sz="1800" b="1" dirty="0">
                <a:solidFill>
                  <a:srgbClr val="002060"/>
                </a:solidFill>
                <a:latin typeface="EB Garamond"/>
                <a:ea typeface="EB Garamond"/>
                <a:cs typeface="EB Garamond"/>
                <a:sym typeface="EB Garamond"/>
              </a:rPr>
              <a:t>z powodu strachu,</a:t>
            </a:r>
            <a:r>
              <a:rPr lang="pl" sz="1800" b="1" dirty="0">
                <a:solidFill>
                  <a:srgbClr val="002060"/>
                </a:solidFill>
                <a:latin typeface="EB Garamond"/>
                <a:ea typeface="EB Garamond"/>
                <a:cs typeface="EB Garamond"/>
                <a:sym typeface="EB Garamond"/>
              </a:rPr>
              <a:t> raz radość</a:t>
            </a:r>
            <a:br>
              <a:rPr lang="pl" sz="1800" b="1" dirty="0">
                <a:solidFill>
                  <a:srgbClr val="002060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pl" sz="1800" b="1" dirty="0">
                <a:solidFill>
                  <a:srgbClr val="002060"/>
                </a:solidFill>
                <a:latin typeface="EB Garamond"/>
                <a:ea typeface="EB Garamond"/>
                <a:cs typeface="EB Garamond"/>
                <a:sym typeface="EB Garamond"/>
              </a:rPr>
              <a:t> z postawy Klary. </a:t>
            </a:r>
            <a:endParaRPr sz="1800" b="1" dirty="0">
              <a:solidFill>
                <a:srgbClr val="00206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626" y="195051"/>
            <a:ext cx="2803074" cy="3737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4" name="Google Shape;7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1250" y="1639614"/>
            <a:ext cx="2570198" cy="33093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5" name="Google Shape;75;p15"/>
          <p:cNvSpPr txBox="1"/>
          <p:nvPr/>
        </p:nvSpPr>
        <p:spPr>
          <a:xfrm>
            <a:off x="66600" y="4048200"/>
            <a:ext cx="1480200" cy="4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 b="1">
                <a:latin typeface="EB Garamond"/>
                <a:ea typeface="EB Garamond"/>
                <a:cs typeface="EB Garamond"/>
                <a:sym typeface="EB Garamond"/>
              </a:rPr>
              <a:t>Praca plastyczna: Kalina Morawiec.</a:t>
            </a:r>
            <a:endParaRPr sz="1600" b="1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53E65D2B-02C9-4DDE-BDCC-77D9308927E0}"/>
              </a:ext>
            </a:extLst>
          </p:cNvPr>
          <p:cNvSpPr txBox="1"/>
          <p:nvPr/>
        </p:nvSpPr>
        <p:spPr>
          <a:xfrm>
            <a:off x="236417" y="4304378"/>
            <a:ext cx="2218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pl-PL" sz="1200" i="1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Kompozycja przestrzenna: Kalina Morawiec</a:t>
            </a:r>
            <a:endParaRPr lang="pl-PL" sz="1200" i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ctrTitle"/>
          </p:nvPr>
        </p:nvSpPr>
        <p:spPr>
          <a:xfrm>
            <a:off x="4776300" y="613638"/>
            <a:ext cx="4099686" cy="432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800" b="1" dirty="0">
                <a:latin typeface="EB Garamond"/>
                <a:ea typeface="EB Garamond"/>
                <a:cs typeface="EB Garamond"/>
                <a:sym typeface="EB Garamond"/>
              </a:rPr>
              <a:t>„</a:t>
            </a:r>
            <a:r>
              <a:rPr lang="pl" sz="1800" b="1" spc="0" dirty="0">
                <a:latin typeface="EB Garamond"/>
                <a:ea typeface="EB Garamond"/>
                <a:cs typeface="EB Garamond"/>
                <a:sym typeface="EB Garamond"/>
              </a:rPr>
              <a:t>Zagraj marsza wojennego, doboszu, mój wierny przyjacielu!” </a:t>
            </a:r>
            <a:br>
              <a:rPr lang="pl" sz="1800" b="1" spc="0" dirty="0"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pl" sz="1800" b="1" spc="0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Dziadek do orzechów płomiennymi słowami zagrzewał wojsko do walki </a:t>
            </a:r>
            <a:endParaRPr sz="1800" b="1" spc="0" dirty="0">
              <a:solidFill>
                <a:schemeClr val="tx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800" b="1" spc="0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z olbrzymią gromadą myszy. Bitwa była zacięta, gdyż każda ze stron walczyła zaciekle.</a:t>
            </a:r>
            <a:br>
              <a:rPr lang="pl" sz="1800" b="1" spc="0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pl" sz="1800" b="1" spc="0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br>
              <a:rPr lang="pl" sz="1800" b="1" spc="0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br>
              <a:rPr lang="pl" sz="1800" b="1" spc="0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pl" sz="1800" b="1" spc="0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r>
              <a:rPr lang="pl" sz="1800" b="1" spc="0" dirty="0">
                <a:solidFill>
                  <a:srgbClr val="002060"/>
                </a:solidFill>
                <a:latin typeface="EB Garamond"/>
                <a:ea typeface="EB Garamond"/>
                <a:cs typeface="EB Garamond"/>
                <a:sym typeface="EB Garamond"/>
              </a:rPr>
              <a:t>Gdy szala zwycięstwa przechylała się </a:t>
            </a:r>
            <a:br>
              <a:rPr lang="pl" sz="1800" b="1" spc="0" dirty="0">
                <a:solidFill>
                  <a:srgbClr val="002060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pl" sz="1800" b="1" spc="0" dirty="0">
                <a:solidFill>
                  <a:srgbClr val="002060"/>
                </a:solidFill>
                <a:latin typeface="EB Garamond"/>
                <a:ea typeface="EB Garamond"/>
                <a:cs typeface="EB Garamond"/>
                <a:sym typeface="EB Garamond"/>
              </a:rPr>
              <a:t>na stronę myszy, </a:t>
            </a:r>
            <a:r>
              <a:rPr lang="pl-PL" sz="1800" b="1" spc="0" dirty="0">
                <a:solidFill>
                  <a:srgbClr val="002060"/>
                </a:solidFill>
                <a:latin typeface="EB Garamond"/>
                <a:ea typeface="EB Garamond"/>
                <a:cs typeface="EB Garamond"/>
                <a:sym typeface="EB Garamond"/>
              </a:rPr>
              <a:t>Martynka </a:t>
            </a:r>
            <a:r>
              <a:rPr lang="pl" sz="1800" b="1" spc="0" dirty="0">
                <a:solidFill>
                  <a:srgbClr val="002060"/>
                </a:solidFill>
                <a:latin typeface="EB Garamond"/>
                <a:ea typeface="EB Garamond"/>
                <a:cs typeface="EB Garamond"/>
                <a:sym typeface="EB Garamond"/>
              </a:rPr>
              <a:t>stanęła </a:t>
            </a:r>
            <a:br>
              <a:rPr lang="pl" sz="1800" b="1" spc="0" dirty="0">
                <a:solidFill>
                  <a:srgbClr val="002060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pl" sz="1800" b="1" spc="0" dirty="0">
                <a:solidFill>
                  <a:srgbClr val="002060"/>
                </a:solidFill>
                <a:latin typeface="EB Garamond"/>
                <a:ea typeface="EB Garamond"/>
                <a:cs typeface="EB Garamond"/>
                <a:sym typeface="EB Garamond"/>
              </a:rPr>
              <a:t>w obronie ukochanego Dziadka do orzechów. Zdjęła z nogi pantofelek </a:t>
            </a:r>
            <a:br>
              <a:rPr lang="pl" sz="1800" b="1" spc="0" dirty="0">
                <a:solidFill>
                  <a:srgbClr val="002060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pl" sz="1800" b="1" spc="0" dirty="0">
                <a:solidFill>
                  <a:srgbClr val="002060"/>
                </a:solidFill>
                <a:latin typeface="EB Garamond"/>
                <a:ea typeface="EB Garamond"/>
                <a:cs typeface="EB Garamond"/>
                <a:sym typeface="EB Garamond"/>
              </a:rPr>
              <a:t>i rzuciła nim wprost w Króla myszy. </a:t>
            </a:r>
            <a:br>
              <a:rPr lang="pl" sz="1800" b="1" spc="0" dirty="0">
                <a:solidFill>
                  <a:srgbClr val="002060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pl" sz="1800" b="1" spc="0" dirty="0">
                <a:solidFill>
                  <a:srgbClr val="002060"/>
                </a:solidFill>
                <a:latin typeface="EB Garamond"/>
                <a:ea typeface="EB Garamond"/>
                <a:cs typeface="EB Garamond"/>
                <a:sym typeface="EB Garamond"/>
              </a:rPr>
              <a:t>W tej chwili wszystko zniknęło, </a:t>
            </a:r>
            <a:br>
              <a:rPr lang="pl" sz="1800" b="1" spc="0" dirty="0">
                <a:solidFill>
                  <a:srgbClr val="002060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pl" sz="1800" b="1" spc="0" dirty="0">
                <a:solidFill>
                  <a:srgbClr val="002060"/>
                </a:solidFill>
                <a:latin typeface="EB Garamond"/>
                <a:ea typeface="EB Garamond"/>
                <a:cs typeface="EB Garamond"/>
                <a:sym typeface="EB Garamond"/>
              </a:rPr>
              <a:t>a Klara zemdlona upadła na ziemię...</a:t>
            </a:r>
            <a:endParaRPr sz="1800" b="1" spc="0" dirty="0">
              <a:solidFill>
                <a:srgbClr val="00206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81" name="Google Shape;81;p16"/>
          <p:cNvSpPr txBox="1">
            <a:spLocks noGrp="1"/>
          </p:cNvSpPr>
          <p:nvPr>
            <p:ph type="subTitle" idx="1"/>
          </p:nvPr>
        </p:nvSpPr>
        <p:spPr>
          <a:xfrm>
            <a:off x="0" y="4606275"/>
            <a:ext cx="4776300" cy="43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400" i="1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Kompozycja przestrzenna: Paweł Kossowski</a:t>
            </a:r>
            <a:endParaRPr sz="1400" i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088" y="161125"/>
            <a:ext cx="3460125" cy="4445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5214445" y="3200009"/>
            <a:ext cx="3370883" cy="12001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1" spc="0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Po stoczonej walce Martynka</a:t>
            </a:r>
            <a:br>
              <a:rPr lang="pl-PL" sz="1800" b="1" spc="0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pl-PL" sz="1800" b="1" spc="0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 jest zmuszona leżeć w łóżku</a:t>
            </a:r>
            <a:br>
              <a:rPr lang="pl-PL" sz="1800" b="1" spc="0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pl-PL" sz="1800" b="1" spc="0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 i  przyjmować leki. </a:t>
            </a:r>
            <a:br>
              <a:rPr lang="pl-PL" sz="1800" b="1" spc="0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pl-PL" sz="1800" b="1" spc="0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Mama dziewczynki próbuje odgonić od chorej złe myśli </a:t>
            </a:r>
            <a:br>
              <a:rPr lang="pl-PL" sz="1800" b="1" spc="0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pl-PL" sz="1800" b="1" spc="0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i umila jej czas czytaniem.</a:t>
            </a:r>
            <a:br>
              <a:rPr lang="pl-PL" sz="1800" b="1" spc="0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br>
              <a:rPr lang="pl-PL" sz="1800" b="1" spc="0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br>
              <a:rPr lang="pl-PL" sz="1800" b="1" spc="0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pl-PL" sz="1800" b="1" spc="0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r>
              <a:rPr lang="pl-PL" sz="1800" b="1" spc="0" dirty="0">
                <a:solidFill>
                  <a:srgbClr val="002060"/>
                </a:solidFill>
                <a:latin typeface="EB Garamond"/>
                <a:ea typeface="EB Garamond"/>
                <a:cs typeface="EB Garamond"/>
                <a:sym typeface="EB Garamond"/>
              </a:rPr>
              <a:t>Są jednak chwile, gdy Martynka bardzo obawia się o los Dziadka do Orzechów.</a:t>
            </a:r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671" y="377457"/>
            <a:ext cx="2814490" cy="3770236"/>
          </a:xfrm>
          <a:prstGeom prst="roundRect">
            <a:avLst>
              <a:gd name="adj" fmla="val 18067"/>
            </a:avLst>
          </a:prstGeom>
          <a:blipFill>
            <a:blip r:embed="rId4">
              <a:extLs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1A4044E3-F916-4C7B-A2F1-146F0568BE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8672" y="377457"/>
            <a:ext cx="2814490" cy="1566350"/>
          </a:xfrm>
          <a:blipFill>
            <a:blip r:embed="rId4">
              <a:extLs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 t="1" b="-56382"/>
            </a:stretch>
          </a:blip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77B8FB3-3F51-4251-BD11-51486AC29F03}"/>
              </a:ext>
            </a:extLst>
          </p:cNvPr>
          <p:cNvSpPr txBox="1"/>
          <p:nvPr/>
        </p:nvSpPr>
        <p:spPr>
          <a:xfrm>
            <a:off x="236417" y="4304378"/>
            <a:ext cx="2218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pl-PL" sz="1200" i="1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Kompozycja przestrzenna: Kalina Morawiec</a:t>
            </a:r>
            <a:endParaRPr lang="pl-PL" sz="1200" i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>
            <a:spLocks noGrp="1"/>
          </p:cNvSpPr>
          <p:nvPr>
            <p:ph type="ctrTitle"/>
          </p:nvPr>
        </p:nvSpPr>
        <p:spPr>
          <a:xfrm>
            <a:off x="5069250" y="929500"/>
            <a:ext cx="5416200" cy="111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97" name="Google Shape;97;p18"/>
          <p:cNvSpPr txBox="1">
            <a:spLocks noGrp="1"/>
          </p:cNvSpPr>
          <p:nvPr>
            <p:ph type="subTitle" idx="1"/>
          </p:nvPr>
        </p:nvSpPr>
        <p:spPr>
          <a:xfrm>
            <a:off x="5864772" y="384225"/>
            <a:ext cx="3170403" cy="42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W dzieleniu się z innymi tkwi magia świąt i życia! – przekonuje Martynkę</a:t>
            </a:r>
            <a:br>
              <a:rPr lang="pl" sz="1800" b="1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pl" sz="1800" b="1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 i jej brata </a:t>
            </a:r>
            <a:br>
              <a:rPr lang="pl" sz="1800" b="1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pl" sz="1800" b="1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w świątecznej bajce</a:t>
            </a:r>
            <a:br>
              <a:rPr lang="pl" sz="1800" b="1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pl" sz="1800" b="1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 o Pirlipacie ojciec chrzestny </a:t>
            </a:r>
            <a:r>
              <a:rPr lang="pl-PL" sz="1800" b="1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G</a:t>
            </a:r>
            <a:r>
              <a:rPr lang="pl" sz="1800" b="1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rosmajer.</a:t>
            </a:r>
            <a:br>
              <a:rPr lang="pl" sz="1800" b="1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pl" sz="1800" b="1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r>
              <a:rPr lang="pl-PL" sz="1800" b="1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A nam p</a:t>
            </a:r>
            <a:r>
              <a:rPr lang="pl" sz="1800" b="1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rzypomina,</a:t>
            </a:r>
            <a:br>
              <a:rPr lang="pl" sz="1800" b="1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pl" sz="1800" b="1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 że egoizm odbiera szczęście...</a:t>
            </a:r>
            <a:endParaRPr sz="1800" b="1" dirty="0">
              <a:solidFill>
                <a:schemeClr val="tx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l-PL" sz="1800" b="1" dirty="0">
              <a:solidFill>
                <a:srgbClr val="00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00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 dirty="0">
                <a:solidFill>
                  <a:srgbClr val="002060"/>
                </a:solidFill>
                <a:latin typeface="EB Garamond"/>
                <a:ea typeface="EB Garamond"/>
                <a:cs typeface="EB Garamond"/>
                <a:sym typeface="EB Garamond"/>
              </a:rPr>
              <a:t>Przez samolubstwo króla ukarana przez niego Mysibaba rzuca zły czar </a:t>
            </a:r>
            <a:br>
              <a:rPr lang="pl" sz="1800" b="1" dirty="0">
                <a:solidFill>
                  <a:srgbClr val="002060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pl" sz="1800" b="1" dirty="0">
                <a:solidFill>
                  <a:srgbClr val="002060"/>
                </a:solidFill>
                <a:latin typeface="EB Garamond"/>
                <a:ea typeface="EB Garamond"/>
                <a:cs typeface="EB Garamond"/>
                <a:sym typeface="EB Garamond"/>
              </a:rPr>
              <a:t>na malutką królewnę Pirlipatę. Na nic tu koty i niańki…</a:t>
            </a:r>
            <a:endParaRPr sz="1800" b="1" dirty="0">
              <a:solidFill>
                <a:srgbClr val="00206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CC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CC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550" y="301125"/>
            <a:ext cx="5548825" cy="41520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9" name="Google Shape;99;p18"/>
          <p:cNvSpPr txBox="1"/>
          <p:nvPr/>
        </p:nvSpPr>
        <p:spPr>
          <a:xfrm>
            <a:off x="387875" y="4453175"/>
            <a:ext cx="5416200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>
                <a:latin typeface="EB Garamond"/>
                <a:ea typeface="EB Garamond"/>
                <a:cs typeface="EB Garamond"/>
                <a:sym typeface="EB Garamond"/>
              </a:rPr>
              <a:t>Kompozycja przestrzenna: Mateusz Kozub</a:t>
            </a:r>
            <a:endParaRPr sz="1800" b="1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5D7B4630-EDAD-4C95-9B2B-FC5C4A68FEFC}"/>
              </a:ext>
            </a:extLst>
          </p:cNvPr>
          <p:cNvSpPr txBox="1"/>
          <p:nvPr/>
        </p:nvSpPr>
        <p:spPr>
          <a:xfrm>
            <a:off x="843390" y="4622625"/>
            <a:ext cx="3594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pl-PL" sz="1200" i="1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Kompozycja przestrzenna: Mateusz Kozub</a:t>
            </a:r>
            <a:endParaRPr lang="pl-PL" sz="1200" i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>
            <a:spLocks noGrp="1"/>
          </p:cNvSpPr>
          <p:nvPr>
            <p:ph type="ctrTitle"/>
          </p:nvPr>
        </p:nvSpPr>
        <p:spPr>
          <a:xfrm>
            <a:off x="5069250" y="929500"/>
            <a:ext cx="5416200" cy="111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05" name="Google Shape;105;p19"/>
          <p:cNvSpPr txBox="1">
            <a:spLocks noGrp="1"/>
          </p:cNvSpPr>
          <p:nvPr>
            <p:ph type="subTitle" idx="1"/>
          </p:nvPr>
        </p:nvSpPr>
        <p:spPr>
          <a:xfrm>
            <a:off x="4393669" y="384225"/>
            <a:ext cx="4641431" cy="448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Zły czar Pirlipatki zrzucony – młody kawaler 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Grosmajer rozgryzł orzech Krakatuka!</a:t>
            </a:r>
            <a:br>
              <a:rPr lang="pl" sz="1800" b="1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pl" sz="1800" b="1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 Ale…  Przewraca się, potykając o Mysibabę</a:t>
            </a:r>
            <a:br>
              <a:rPr lang="pl" sz="1800" b="1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pl" sz="1800" b="1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 i przeistacza się w drewnianego dziadka</a:t>
            </a:r>
            <a:br>
              <a:rPr lang="pl" sz="1800" b="1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pl" sz="1800" b="1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 do orzechów.</a:t>
            </a:r>
            <a:br>
              <a:rPr lang="pl" sz="1800" b="1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pl" sz="1800" b="1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 Pirlipata nie chce już go za męża...</a:t>
            </a:r>
            <a:endParaRPr sz="1800" b="1" dirty="0">
              <a:solidFill>
                <a:schemeClr val="tx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l-PL" sz="1800" b="1" dirty="0">
              <a:solidFill>
                <a:srgbClr val="CC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l-PL" sz="1800" b="1" dirty="0">
              <a:solidFill>
                <a:srgbClr val="CC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l-PL" sz="1800" b="1" dirty="0">
              <a:solidFill>
                <a:srgbClr val="CC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l-PL" sz="1800" b="1" dirty="0">
              <a:solidFill>
                <a:srgbClr val="CC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CC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 dirty="0">
                <a:solidFill>
                  <a:srgbClr val="002060"/>
                </a:solidFill>
                <a:latin typeface="EB Garamond"/>
                <a:ea typeface="EB Garamond"/>
                <a:cs typeface="EB Garamond"/>
                <a:sym typeface="EB Garamond"/>
              </a:rPr>
              <a:t>Prawdziwa radość i szczęście płyną z głębi serca. Tak wiele w życiu tracimy, gdy skupiamy się tylko na powierzchowności – przekonuje w zakończeniu świątecznej bajki </a:t>
            </a:r>
            <a:br>
              <a:rPr lang="pl" sz="1800" b="1" dirty="0">
                <a:solidFill>
                  <a:srgbClr val="002060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pl" sz="1800" b="1" dirty="0">
                <a:solidFill>
                  <a:srgbClr val="002060"/>
                </a:solidFill>
                <a:latin typeface="EB Garamond"/>
                <a:ea typeface="EB Garamond"/>
                <a:cs typeface="EB Garamond"/>
                <a:sym typeface="EB Garamond"/>
              </a:rPr>
              <a:t>o Pirlipacie ojciec chrzestny </a:t>
            </a:r>
            <a:r>
              <a:rPr lang="pl-PL" sz="1800" b="1" dirty="0">
                <a:solidFill>
                  <a:srgbClr val="002060"/>
                </a:solidFill>
                <a:latin typeface="EB Garamond"/>
                <a:ea typeface="EB Garamond"/>
                <a:cs typeface="EB Garamond"/>
                <a:sym typeface="EB Garamond"/>
              </a:rPr>
              <a:t>G</a:t>
            </a:r>
            <a:r>
              <a:rPr lang="pl" sz="1800" b="1" dirty="0">
                <a:solidFill>
                  <a:srgbClr val="002060"/>
                </a:solidFill>
                <a:latin typeface="EB Garamond"/>
                <a:ea typeface="EB Garamond"/>
                <a:cs typeface="EB Garamond"/>
                <a:sym typeface="EB Garamond"/>
              </a:rPr>
              <a:t>rosmajer. </a:t>
            </a:r>
            <a:endParaRPr sz="1800" b="1" dirty="0">
              <a:solidFill>
                <a:srgbClr val="00206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00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 dirty="0">
                <a:solidFill>
                  <a:srgbClr val="000000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endParaRPr sz="1800" b="1" dirty="0">
              <a:solidFill>
                <a:srgbClr val="000000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06" name="Google Shape;106;p19"/>
          <p:cNvSpPr txBox="1"/>
          <p:nvPr/>
        </p:nvSpPr>
        <p:spPr>
          <a:xfrm>
            <a:off x="277400" y="4668900"/>
            <a:ext cx="43998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 dirty="0">
                <a:latin typeface="EB Garamond"/>
                <a:ea typeface="EB Garamond"/>
                <a:cs typeface="EB Garamond"/>
                <a:sym typeface="EB Garamond"/>
              </a:rPr>
              <a:t>Kompozycja przestrzenna: Mateusz Kozub</a:t>
            </a:r>
            <a:endParaRPr sz="1800" b="1" dirty="0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07" name="Google Shape;10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065" y="182400"/>
            <a:ext cx="3356460" cy="4486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37426CDA-1955-4F08-A6DB-8BDD2841B209}"/>
              </a:ext>
            </a:extLst>
          </p:cNvPr>
          <p:cNvSpPr txBox="1"/>
          <p:nvPr/>
        </p:nvSpPr>
        <p:spPr>
          <a:xfrm>
            <a:off x="799065" y="4718503"/>
            <a:ext cx="3594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pl-PL" sz="1200" i="1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Kompozycja przestrzenna: Mateusz Kozub</a:t>
            </a:r>
            <a:endParaRPr lang="pl-PL" sz="1200" i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>
            <a:spLocks noGrp="1"/>
          </p:cNvSpPr>
          <p:nvPr>
            <p:ph type="ctrTitle"/>
          </p:nvPr>
        </p:nvSpPr>
        <p:spPr>
          <a:xfrm>
            <a:off x="5069250" y="929500"/>
            <a:ext cx="5416200" cy="111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13" name="Google Shape;113;p20"/>
          <p:cNvSpPr txBox="1">
            <a:spLocks noGrp="1"/>
          </p:cNvSpPr>
          <p:nvPr>
            <p:ph type="subTitle" idx="1"/>
          </p:nvPr>
        </p:nvSpPr>
        <p:spPr>
          <a:xfrm>
            <a:off x="5986300" y="384225"/>
            <a:ext cx="3048900" cy="30763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Gdy radość płynie z serca, świat staje się piękniejszy.</a:t>
            </a:r>
            <a:r>
              <a:rPr lang="pl-PL" sz="1800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endParaRPr sz="1800" dirty="0">
              <a:solidFill>
                <a:schemeClr val="tx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000000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b="1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Klara i Dziadek do </a:t>
            </a:r>
            <a:r>
              <a:rPr lang="pl-PL" sz="1800" b="1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O</a:t>
            </a:r>
            <a:r>
              <a:rPr lang="pl" sz="1800" b="1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rzechów są już w jego niezwykłej krainie, gdzie w rzekach płynie lemoniada, wszystko zbudowane jest ze słodyczy, </a:t>
            </a:r>
            <a:br>
              <a:rPr lang="pl" sz="1800" b="1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pl" sz="1800" b="1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a mieszkańcami są prześliczne figurki i lalki. </a:t>
            </a:r>
            <a:br>
              <a:rPr lang="pl" sz="1800" b="1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</a:br>
            <a:r>
              <a:rPr lang="pl-PL" sz="1800" b="1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Króluje tu r</a:t>
            </a:r>
            <a:r>
              <a:rPr lang="pl" sz="1800" b="1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adość!</a:t>
            </a:r>
            <a:endParaRPr sz="1800" b="1" dirty="0">
              <a:solidFill>
                <a:schemeClr val="tx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115" name="Google Shape;11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463" y="239175"/>
            <a:ext cx="5731026" cy="42883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52667CF-71C7-4E80-8814-E032CD4692F8}"/>
              </a:ext>
            </a:extLst>
          </p:cNvPr>
          <p:cNvSpPr txBox="1"/>
          <p:nvPr/>
        </p:nvSpPr>
        <p:spPr>
          <a:xfrm>
            <a:off x="1122605" y="4622625"/>
            <a:ext cx="3594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pl-PL" sz="1200" i="1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Kompozycja przestrzenna: Mateusz Kozub</a:t>
            </a:r>
            <a:endParaRPr lang="pl-PL" sz="1200" i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>
            <a:spLocks noGrp="1"/>
          </p:cNvSpPr>
          <p:nvPr>
            <p:ph type="ctrTitle"/>
          </p:nvPr>
        </p:nvSpPr>
        <p:spPr>
          <a:xfrm>
            <a:off x="5237500" y="188200"/>
            <a:ext cx="3733500" cy="292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800" b="1" spc="0" dirty="0">
                <a:latin typeface="EB Garamond"/>
                <a:ea typeface="EB Garamond"/>
                <a:cs typeface="EB Garamond"/>
                <a:sym typeface="EB Garamond"/>
              </a:rPr>
              <a:t>Któż z nas nie lubi świętować?!</a:t>
            </a:r>
            <a:endParaRPr sz="1800" b="1" spc="0" dirty="0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spc="0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Księżniczki przygotowały ucztę. Przyniosły najpiękniejsze owoce</a:t>
            </a:r>
            <a:endParaRPr sz="1800" spc="0" dirty="0">
              <a:solidFill>
                <a:schemeClr val="tx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spc="0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i cukry, jakich Klara nigdy jeszcze nie widziała. </a:t>
            </a:r>
            <a:endParaRPr sz="1800" spc="0" dirty="0">
              <a:solidFill>
                <a:schemeClr val="tx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spc="0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Dziadek do orzechów opowiadał </a:t>
            </a:r>
            <a:endParaRPr sz="1800" spc="0" dirty="0">
              <a:solidFill>
                <a:schemeClr val="tx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 spc="0" dirty="0">
                <a:solidFill>
                  <a:schemeClr val="tx1"/>
                </a:solidFill>
                <a:latin typeface="EB Garamond"/>
                <a:ea typeface="EB Garamond"/>
                <a:cs typeface="EB Garamond"/>
                <a:sym typeface="EB Garamond"/>
              </a:rPr>
              <a:t>o bitwie stoczonej przez jego wojsko oraz o innych przygodach.</a:t>
            </a:r>
            <a:endParaRPr sz="1800" spc="0" dirty="0">
              <a:solidFill>
                <a:schemeClr val="tx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21" name="Google Shape;121;p21"/>
          <p:cNvSpPr txBox="1">
            <a:spLocks noGrp="1"/>
          </p:cNvSpPr>
          <p:nvPr>
            <p:ph type="subTitle" idx="1"/>
          </p:nvPr>
        </p:nvSpPr>
        <p:spPr>
          <a:xfrm>
            <a:off x="9411300" y="2968425"/>
            <a:ext cx="2896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2" name="Google Shape;12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6600" y="631213"/>
            <a:ext cx="4950900" cy="37131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Google Shape;81;p16">
            <a:extLst>
              <a:ext uri="{FF2B5EF4-FFF2-40B4-BE49-F238E27FC236}">
                <a16:creationId xmlns:a16="http://schemas.microsoft.com/office/drawing/2014/main" id="{3C1DC450-8DB9-4953-A5A5-5305DBB69F2E}"/>
              </a:ext>
            </a:extLst>
          </p:cNvPr>
          <p:cNvSpPr txBox="1">
            <a:spLocks/>
          </p:cNvSpPr>
          <p:nvPr/>
        </p:nvSpPr>
        <p:spPr>
          <a:xfrm>
            <a:off x="370490" y="4606275"/>
            <a:ext cx="4405810" cy="41504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pl-PL" sz="1400" i="1" dirty="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Kompozycja przestrzenna: Paweł Kossowski</a:t>
            </a:r>
            <a:endParaRPr lang="pl-PL" sz="1400" i="1" dirty="0">
              <a:solidFill>
                <a:schemeClr val="dk1"/>
              </a:solidFill>
            </a:endParaRPr>
          </a:p>
          <a:p>
            <a:pPr algn="ctr">
              <a:spcBef>
                <a:spcPts val="0"/>
              </a:spcBef>
            </a:pP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łębokość">
  <a:themeElements>
    <a:clrScheme name="Głębokość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Głębokość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łębokość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TM04033923[[fn=Głębokość]]</Template>
  <TotalTime>80</TotalTime>
  <Words>677</Words>
  <Application>Microsoft Office PowerPoint</Application>
  <PresentationFormat>Pokaz na ekranie (16:9)</PresentationFormat>
  <Paragraphs>81</Paragraphs>
  <Slides>10</Slides>
  <Notes>9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4" baseType="lpstr">
      <vt:lpstr>EB Garamond</vt:lpstr>
      <vt:lpstr>Corbel</vt:lpstr>
      <vt:lpstr>Arial</vt:lpstr>
      <vt:lpstr>Głębokość</vt:lpstr>
      <vt:lpstr>    „Świąteczna radość” Jak ją widzimy w „Dziadku do Orzechów”?</vt:lpstr>
      <vt:lpstr>    </vt:lpstr>
      <vt:lpstr>Chwile spędzone z Dziadkiem napełniały Martynkę radością i smutkiem z powodu jego choroby.</vt:lpstr>
      <vt:lpstr>„Zagraj marsza wojennego, doboszu, mój wierny przyjacielu!”  Dziadek do orzechów płomiennymi słowami zagrzewał wojsko do walki  z olbrzymią gromadą myszy. Bitwa była zacięta, gdyż każda ze stron walczyła zaciekle.     Gdy szala zwycięstwa przechylała się  na stronę myszy, Martynka stanęła  w obronie ukochanego Dziadka do orzechów. Zdjęła z nogi pantofelek  i rzuciła nim wprost w Króla myszy.  W tej chwili wszystko zniknęło,  a Klara zemdlona upadła na ziemię...</vt:lpstr>
      <vt:lpstr>Po stoczonej walce Martynka  jest zmuszona leżeć w łóżku  i  przyjmować leki.  Mama dziewczynki próbuje odgonić od chorej złe myśli  i umila jej czas czytaniem.    Są jednak chwile, gdy Martynka bardzo obawia się o los Dziadka do Orzechów.</vt:lpstr>
      <vt:lpstr>    </vt:lpstr>
      <vt:lpstr>    </vt:lpstr>
      <vt:lpstr>    </vt:lpstr>
      <vt:lpstr>        Któż z nas nie lubi świętować?!  Księżniczki przygotowały ucztę. Przyniosły najpiękniejsze owoce i cukry, jakich Klara nigdy jeszcze nie widziała.  Dziadek do orzechów opowiadał  o bitwie stoczonej przez jego wojsko oraz o innych przygodach.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„Świąteczna radość” Jak ją widzimy w „Dziadku do orzechów”?</dc:title>
  <cp:lastModifiedBy>Agnieszka Turek</cp:lastModifiedBy>
  <cp:revision>12</cp:revision>
  <dcterms:modified xsi:type="dcterms:W3CDTF">2021-01-17T22:33:03Z</dcterms:modified>
</cp:coreProperties>
</file>